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0" r:id="rId11"/>
    <p:sldId id="291" r:id="rId12"/>
    <p:sldId id="292" r:id="rId13"/>
    <p:sldId id="256" r:id="rId14"/>
    <p:sldId id="277" r:id="rId15"/>
    <p:sldId id="287" r:id="rId16"/>
    <p:sldId id="266" r:id="rId17"/>
    <p:sldId id="267" r:id="rId18"/>
    <p:sldId id="284" r:id="rId19"/>
    <p:sldId id="288" r:id="rId20"/>
    <p:sldId id="268" r:id="rId21"/>
    <p:sldId id="285" r:id="rId22"/>
    <p:sldId id="289" r:id="rId23"/>
    <p:sldId id="269" r:id="rId24"/>
    <p:sldId id="272" r:id="rId25"/>
    <p:sldId id="286" r:id="rId26"/>
    <p:sldId id="270" r:id="rId27"/>
    <p:sldId id="273" r:id="rId28"/>
    <p:sldId id="271" r:id="rId29"/>
    <p:sldId id="274" r:id="rId30"/>
    <p:sldId id="275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93" r:id="rId39"/>
    <p:sldId id="294" r:id="rId40"/>
    <p:sldId id="295" r:id="rId41"/>
    <p:sldId id="308" r:id="rId42"/>
    <p:sldId id="307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9" r:id="rId54"/>
    <p:sldId id="310" r:id="rId55"/>
    <p:sldId id="311" r:id="rId56"/>
    <p:sldId id="312" r:id="rId57"/>
    <p:sldId id="313" r:id="rId58"/>
    <p:sldId id="314" r:id="rId59"/>
    <p:sldId id="306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4" r:id="rId70"/>
    <p:sldId id="323" r:id="rId71"/>
    <p:sldId id="326" r:id="rId72"/>
    <p:sldId id="327" r:id="rId73"/>
    <p:sldId id="328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29" r:id="rId86"/>
    <p:sldId id="330" r:id="rId87"/>
    <p:sldId id="331" r:id="rId88"/>
    <p:sldId id="343" r:id="rId89"/>
    <p:sldId id="344" r:id="rId90"/>
    <p:sldId id="34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8:50:03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390 83 24575,'-27'0'0,"3"-1"0,0 2 0,-35 4 0,50-3 0,1 0 0,-1 1 0,0-1 0,1 2 0,0-1 0,0 1 0,0 1 0,0-1 0,1 1 0,-8 7 0,3-4 0,1 2 0,0-1 0,1 2 0,0-1 0,1 2 0,0-1 0,0 1 0,2 0 0,-1 1 0,2 0 0,-1 0 0,2 0 0,0 1 0,-7 28 0,4-1 0,1-12 0,2 1 0,-2 39 0,7-62 0,0 0 0,0-1 0,0 1 0,1 0 0,0-1 0,0 1 0,1-1 0,0 1 0,0-1 0,0 0 0,1 0 0,0 0 0,0 0 0,0 0 0,1-1 0,4 6 0,-2-6 0,0 0 0,0-1 0,0 1 0,0-1 0,1-1 0,-1 1 0,1-1 0,0-1 0,0 1 0,0-1 0,12 2 0,10 1 0,47 2 0,-43-5 0,-9 2 0,0 1 0,0 1 0,-1 1 0,0 1 0,43 23 0,-38-18 0,1 0 0,57 15 0,-40-21 0,0-1 0,1-3 0,-1-2 0,80-8 0,-116 5 0,0 0 0,0-1 0,-1 0 0,1 0 0,-1-1 0,1-1 0,-1 1 0,0-2 0,-1 1 0,1-1 0,-1 0 0,0-1 0,7-7 0,11-13 0,-1-2 0,24-33 0,-39 47 0,0-1 0,-1-1 0,0 1 0,-1-2 0,-1 1 0,-1-1 0,0 0 0,-2 0 0,0-1 0,-1 0 0,0 1 0,-1-28 0,9-48 0,-7 67 0,0-1 0,-2 1 0,-2-48 0,-1 71 0,0 0 0,-1 0 0,1 0 0,-1 1 0,0-1 0,0 0 0,-1 1 0,1 0 0,0-1 0,-1 1 0,0 0 0,0 0 0,0 1 0,0-1 0,0 1 0,-1-1 0,1 1 0,-1 0 0,0 0 0,1 1 0,-1-1 0,-6-1 0,-11-4 0,0 0 0,-38-5 0,-9 4 0,-1 3 0,-123 8 0,53 0 0,97-3 0,6-1 0,-48 5 0,74-3 0,0 1 0,0 0 0,0 0 0,0 1 0,0 1 0,0-1 0,1 2 0,0-1 0,-12 9 0,16-9-19,1 1-1,0-1 0,-1 1 1,2 1-1,-1-1 1,1 0-1,-1 1 0,1 0 1,1 0-1,-1 0 1,1 0-1,0 0 1,1 0-1,0 1 0,0-1 1,-1 13-1,-2 6-1012,-1-1-5794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2E36-156F-3BCD-5086-A1AA4852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BB08F-98C3-90B8-3677-F82E3BD3AE9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Daxil oluruq </a:t>
            </a:r>
            <a:r>
              <a:rPr lang="en-US" b="1">
                <a:latin typeface="-apple-system"/>
              </a:rPr>
              <a:t>phpMyAdmin</a:t>
            </a:r>
            <a:r>
              <a:rPr lang="en-US">
                <a:latin typeface="-apple-system"/>
              </a:rPr>
              <a:t> -</a:t>
            </a:r>
            <a:r>
              <a:rPr lang="az-Latn-AZ">
                <a:latin typeface="-apple-system"/>
              </a:rPr>
              <a:t>ə:    http://localhost/phpmyadmin/index.php?route=/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EB6F4-1D7F-6EF7-DA8F-2548A02F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16" y="1424992"/>
            <a:ext cx="6373114" cy="4229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36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AEFD-694C-134D-53CB-935646FF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EE029-6380-BD80-0A7B-D9C60CD412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Əlavə edilən datalar.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1E8CD-5BDA-570F-7FB9-19C4FDA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5962"/>
            <a:ext cx="10668000" cy="6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106-0487-7057-7AC8-6BBFF15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81B97-E732-D598-BF96-F18D68A8805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399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FF16-99FA-D446-0BEB-2DB2BC5A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21104-60B3-7DEF-33BE-1B038A5B89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242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core</a:t>
            </a:r>
            <a:r>
              <a:rPr lang="en-US">
                <a:latin typeface="-apple-system"/>
              </a:rPr>
              <a:t> v</a:t>
            </a:r>
            <a:r>
              <a:rPr lang="az-Latn-AZ">
                <a:latin typeface="-apple-system"/>
              </a:rPr>
              <a:t>ə </a:t>
            </a:r>
            <a:r>
              <a:rPr lang="az-Latn-AZ" b="1">
                <a:latin typeface="-apple-system"/>
              </a:rPr>
              <a:t>includes</a:t>
            </a:r>
            <a:r>
              <a:rPr lang="az-Latn-AZ">
                <a:latin typeface="-apple-system"/>
              </a:rPr>
              <a:t> adında 2 qovluq yaradırıq və içində aşağıdakı faylları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77913-D973-359A-D987-42CC9FDC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13" y="3742890"/>
            <a:ext cx="94024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7A89-7AE7-84BC-6A6D-E8E55257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185FA4-5CD0-967E-FEFD-111C29FA7D9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780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DEDB0-3289-D7E2-C081-7C13F1F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476A8F-90FA-1335-BCD0-A3DB744D68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471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9D8-AE24-C24D-F305-288E6890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9F361B-2AD4-7745-5DCD-0FCF86F276A9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initialize.php </a:t>
            </a:r>
            <a:r>
              <a:rPr lang="en-US" sz="1200">
                <a:latin typeface="-apple-system"/>
              </a:rPr>
              <a:t>faylı nə üçündür?</a:t>
            </a:r>
          </a:p>
          <a:p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Belə fayllar layihənin əsas “bootstrapping” (başlanğıc yükləmə) faylı olur.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Yəni hər yerdə istifadə olunacaq ümumi konstantlar, yollar (</a:t>
            </a:r>
            <a:r>
              <a:rPr lang="en-US" sz="1200" b="1">
                <a:latin typeface="-apple-system"/>
              </a:rPr>
              <a:t>paths</a:t>
            </a:r>
            <a:r>
              <a:rPr lang="en-US" sz="1200">
                <a:latin typeface="-apple-system"/>
              </a:rPr>
              <a:t>) və bəzən də konfiqurasiya dəyişənləri burada təyin edilir.</a:t>
            </a:r>
            <a:r>
              <a:rPr lang="az-Latn-AZ" sz="1200">
                <a:latin typeface="-apple-system"/>
              </a:rPr>
              <a:t> Burada sadəcə fayl sistemi yolları (file system paths) üçün konstantlar yaradılır.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r>
              <a:rPr lang="en-US" sz="1200" b="1"/>
              <a:t>Məsələn</a:t>
            </a:r>
            <a:r>
              <a:rPr lang="en-US" sz="1200"/>
              <a:t>:</a:t>
            </a:r>
            <a:r>
              <a:rPr lang="az-Latn-AZ" sz="1200"/>
              <a:t> Bunlar fiziki qovluq ünvanlarıdır, </a:t>
            </a:r>
            <a:r>
              <a:rPr lang="az-Latn-AZ" sz="1200" b="1"/>
              <a:t>URL</a:t>
            </a:r>
            <a:r>
              <a:rPr lang="az-Latn-AZ" sz="1200"/>
              <a:t> deyil.</a:t>
            </a:r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/laragon/www/rest-api (sənin kompüterindəki qovluq ünvanı).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/laragon/www/rest-api/core (fayl sistemi qovluğu).</a:t>
            </a: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Bu cür fayl yaratmadan da kodları bir fayl içərisində yarada bilərdik. Ancaq bu cür faylları kodları təkrar-təkrar yazmanın qarşısını alır və yazılan bir kodu fərqli fayllarda include() kimi metodlar ilə çağıraraq təkrar-təkrar istifadə etməyimizə kömək edir.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6BDF-B992-95A5-A150-06817221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68588"/>
            <a:ext cx="6696364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B5A0D-6C54-BE99-BD78-7520AA5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56" y="5743882"/>
            <a:ext cx="3405228" cy="1058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D9ED-B56C-FC89-641C-226D44A3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DD1D-BECB-175C-A48A-6D86D23795C0}"/>
              </a:ext>
            </a:extLst>
          </p:cNvPr>
          <p:cNvSpPr txBox="1"/>
          <p:nvPr/>
        </p:nvSpPr>
        <p:spPr>
          <a:xfrm>
            <a:off x="203200" y="244826"/>
            <a:ext cx="1182254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Daha </a:t>
            </a:r>
            <a:r>
              <a:rPr lang="az-Latn-AZ" sz="1200">
                <a:latin typeface="-apple-system"/>
              </a:rPr>
              <a:t>ətraflı:</a:t>
            </a:r>
          </a:p>
          <a:p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DS</a:t>
            </a:r>
            <a:r>
              <a:rPr lang="en-US" sz="1200"/>
              <a:t> → sistemdə </a:t>
            </a:r>
            <a:r>
              <a:rPr lang="en-US" sz="1200" b="1">
                <a:solidFill>
                  <a:srgbClr val="FF0000"/>
                </a:solidFill>
              </a:rPr>
              <a:t>/</a:t>
            </a:r>
            <a:r>
              <a:rPr lang="en-US" sz="1200"/>
              <a:t> və ya </a:t>
            </a:r>
            <a:r>
              <a:rPr lang="en-US" sz="1200" b="1">
                <a:solidFill>
                  <a:srgbClr val="FF0000"/>
                </a:solidFill>
              </a:rPr>
              <a:t>\</a:t>
            </a:r>
            <a:r>
              <a:rPr lang="en-US" sz="1200"/>
              <a:t> (Linux/Windows fərqini aradan qaldırmaq üçün).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layihənin əsas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INCH_PATH </a:t>
            </a:r>
            <a:r>
              <a:rPr lang="en-US" sz="1200"/>
              <a:t>→ includes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core qovluğunun tam ünvanı.</a:t>
            </a:r>
          </a:p>
          <a:p>
            <a:endParaRPr lang="en-US" sz="1200"/>
          </a:p>
          <a:p>
            <a:r>
              <a:rPr lang="en-US" sz="1200"/>
              <a:t>Bu fayl sonradan </a:t>
            </a:r>
            <a:r>
              <a:rPr lang="en-US" sz="1200" b="1"/>
              <a:t>include</a:t>
            </a:r>
            <a:r>
              <a:rPr lang="en-US" sz="1200"/>
              <a:t> və ya </a:t>
            </a:r>
            <a:r>
              <a:rPr lang="en-US" sz="1200" b="1"/>
              <a:t>require</a:t>
            </a:r>
            <a:r>
              <a:rPr lang="en-US" sz="1200"/>
              <a:t> vasitəsilə layihənin digər hissələrinə qoşulur ki, hər dəfə bu yolları əl ilə yazmaq lazım olmasın.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defined() </a:t>
            </a:r>
            <a:r>
              <a:rPr lang="en-US" sz="1200"/>
              <a:t>və </a:t>
            </a:r>
            <a:r>
              <a:rPr lang="en-US" sz="1200" b="1"/>
              <a:t>define() </a:t>
            </a:r>
            <a:r>
              <a:rPr lang="en-US" sz="1200"/>
              <a:t>yazılış məntiqi</a:t>
            </a:r>
          </a:p>
          <a:p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define('NAME', 'value') </a:t>
            </a:r>
            <a:r>
              <a:rPr lang="en-US" sz="1200"/>
              <a:t>→ yeni konstant yaradır.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defined('NAME')</a:t>
            </a:r>
            <a:r>
              <a:rPr lang="en-US" sz="1200"/>
              <a:t> → belə bir konstant artıq varmı, onu yoxlayır.</a:t>
            </a:r>
          </a:p>
          <a:p>
            <a:endParaRPr lang="en-US" sz="1200"/>
          </a:p>
          <a:p>
            <a:r>
              <a:rPr lang="en-US" sz="1200"/>
              <a:t>İndi yazılış formasına baxaq: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700"/>
          </a:p>
          <a:p>
            <a:r>
              <a:rPr lang="en-US" sz="1200"/>
              <a:t>Bu yazılış </a:t>
            </a:r>
            <a:r>
              <a:rPr lang="en-US" sz="1200" b="1"/>
              <a:t>ternary operatorudur </a:t>
            </a:r>
            <a:r>
              <a:rPr lang="en-US" sz="1200"/>
              <a:t>(şərt ? true olduqda : false olduqda).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Əgər </a:t>
            </a:r>
            <a:r>
              <a:rPr lang="en-US" sz="1200" b="1"/>
              <a:t>defined('DS') true </a:t>
            </a:r>
            <a:r>
              <a:rPr lang="en-US" sz="1200"/>
              <a:t>qaytarırsa → deməli artıq bu konstant mövcuddur → heç nə etməsin (</a:t>
            </a:r>
            <a:r>
              <a:rPr lang="en-US" sz="1200" b="1">
                <a:solidFill>
                  <a:srgbClr val="FF0000"/>
                </a:solidFill>
              </a:rPr>
              <a:t>null</a:t>
            </a:r>
            <a:r>
              <a:rPr lang="en-US" sz="1200"/>
              <a:t>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Əks halda (false) → </a:t>
            </a:r>
            <a:r>
              <a:rPr lang="en-US" sz="1200" b="1"/>
              <a:t>define('DS', DIRECTORY_SEPARATOR) </a:t>
            </a:r>
            <a:r>
              <a:rPr lang="en-US" sz="1200"/>
              <a:t>işlənsin.</a:t>
            </a:r>
          </a:p>
          <a:p>
            <a:endParaRPr lang="en-US" sz="1200"/>
          </a:p>
          <a:p>
            <a:r>
              <a:rPr lang="en-US" sz="1200" b="1"/>
              <a:t>Məntiq</a:t>
            </a:r>
            <a:r>
              <a:rPr lang="en-US" sz="1200"/>
              <a:t>: Konstantı təkrar-təkrar elan edəndə “</a:t>
            </a:r>
            <a:r>
              <a:rPr lang="en-US" sz="1200" b="1"/>
              <a:t>Already defined</a:t>
            </a:r>
            <a:r>
              <a:rPr lang="en-US" sz="1200"/>
              <a:t>” xətası düşməsin deyə əvvəl yoxlayır, sonra yaradır.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56ACF-E5D1-DEAB-ABD7-E677DB38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84476"/>
            <a:ext cx="432495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4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747F-D036-842A-6AB2-2A1BA86C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382ADA-1887-93DA-CA05-6AA294A784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488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F6-CBFC-00F9-B63E-839268FC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3A76A-6988-3602-017C-C5D0254155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5320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AEA6-01FA-AE2B-33F2-2A7704F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01295-C190-D7EF-A649-9D74FBCC9391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Şifrə yazmadan daxil oluruq.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555B-D2DF-7EDE-6102-42EF553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07" y="1099812"/>
            <a:ext cx="4372585" cy="465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14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9807-EABA-6626-8976-C7E495B8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F3CF16-0A72-D1B2-30BA-63B5A58CF28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post.php </a:t>
            </a:r>
            <a:r>
              <a:rPr lang="az-Latn-AZ">
                <a:latin typeface="-apple-system"/>
              </a:rPr>
              <a:t>adında yeni fayl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B1F43-5ACC-6734-04E0-957C3491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04"/>
            <a:ext cx="237205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09B8-44EB-1DFC-FFE5-25726BCE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5DE6FF-F4A3-0E74-D6F2-3131B763314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030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64DD-666C-13A6-FCAA-2B81EB1E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3A49C1-5237-F923-19F8-A102C67767D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997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882F-9B12-8C33-DB39-4853454B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8DBF87-F61F-9F52-8622-2BC628D726F6}"/>
              </a:ext>
            </a:extLst>
          </p:cNvPr>
          <p:cNvSpPr txBox="1"/>
          <p:nvPr/>
        </p:nvSpPr>
        <p:spPr>
          <a:xfrm>
            <a:off x="212436" y="244826"/>
            <a:ext cx="1180407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require_once() </a:t>
            </a:r>
            <a:r>
              <a:rPr lang="en-US" sz="1200">
                <a:latin typeface="-apple-system"/>
              </a:rPr>
              <a:t>nə edir?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PHP-də bir neçə oxşar funksiyalar var</a:t>
            </a:r>
            <a:r>
              <a:rPr lang="en-US" sz="1200">
                <a:latin typeface="-apple-system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 → faylı qoşur, amma tapılmasa xəbərdarlıq (warning) verib davam edir.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 → faylı qoşur, amma tapılmasa dərhal fatal error verir (skript dayanır).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include_once → include kimi işləyir, amma eyni fayl yalnız bir dəfə qoşulur.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require_once → require kimi işləyir, amma eyni fayl yalnız bir dəfə qoşulur.</a:t>
            </a:r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Yəni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→ həm mütləq qoşulsun, həm də təkrar qoşulmasın.</a:t>
            </a:r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2) </a:t>
            </a:r>
            <a:r>
              <a:rPr lang="en-US" sz="1200"/>
              <a:t>Niyə istifadə edirik?</a:t>
            </a:r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Config faylları (</a:t>
            </a:r>
            <a:r>
              <a:rPr lang="en-US" sz="1200" b="1"/>
              <a:t>config.php</a:t>
            </a:r>
            <a:r>
              <a:rPr lang="en-US" sz="1200"/>
              <a:t>) → </a:t>
            </a:r>
            <a:r>
              <a:rPr lang="en-US" sz="1200" b="1"/>
              <a:t>database</a:t>
            </a:r>
            <a:r>
              <a:rPr lang="en-US" sz="1200"/>
              <a:t> </a:t>
            </a:r>
            <a:r>
              <a:rPr lang="en-US" sz="1200" b="1"/>
              <a:t>bağlantısı</a:t>
            </a:r>
            <a:r>
              <a:rPr lang="en-US" sz="1200"/>
              <a:t>, </a:t>
            </a:r>
            <a:r>
              <a:rPr lang="en-US" sz="1200" b="1"/>
              <a:t>API ayarları </a:t>
            </a:r>
            <a:r>
              <a:rPr lang="en-US" sz="1200"/>
              <a:t>və s. </a:t>
            </a:r>
            <a:r>
              <a:rPr lang="az-Latn-AZ" sz="1200"/>
              <a:t>həmin bu faylın içində yazılacaq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Bu fayl birdən çox dəfə çağırılsa təkrar eyni dəyişənləri və funksiyaları elan edər → </a:t>
            </a:r>
            <a:r>
              <a:rPr lang="az-Latn-AZ" sz="1200"/>
              <a:t>buna görədə kod </a:t>
            </a:r>
            <a:r>
              <a:rPr lang="en-US" sz="1200"/>
              <a:t>“</a:t>
            </a:r>
            <a:r>
              <a:rPr lang="en-US" sz="1200" b="1"/>
              <a:t>already declared</a:t>
            </a:r>
            <a:r>
              <a:rPr lang="en-US" sz="1200"/>
              <a:t>” error verər</a:t>
            </a:r>
            <a:r>
              <a:rPr lang="az-Latn-AZ" sz="1200"/>
              <a:t>. </a:t>
            </a:r>
          </a:p>
          <a:p>
            <a:pPr>
              <a:lnSpc>
                <a:spcPct val="150000"/>
              </a:lnSpc>
            </a:pPr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ilə yalnız bir dəfə qoşuruq.</a:t>
            </a:r>
            <a:r>
              <a:rPr lang="az-Latn-AZ" sz="1200"/>
              <a:t> Beləliklə </a:t>
            </a:r>
            <a:r>
              <a:rPr lang="az-Latn-AZ" sz="1200" b="1"/>
              <a:t>DB</a:t>
            </a:r>
            <a:r>
              <a:rPr lang="az-Latn-AZ" sz="1200"/>
              <a:t> kodlarının təkrar çağrılmasının qarşısını alırıq.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Core faylları (</a:t>
            </a:r>
            <a:r>
              <a:rPr lang="en-US" sz="1200" b="1"/>
              <a:t>post.php</a:t>
            </a:r>
            <a:r>
              <a:rPr lang="en-US" sz="1200"/>
              <a:t>) → postlarla işləyən class və ya funksiyalar </a:t>
            </a:r>
            <a:r>
              <a:rPr lang="az-Latn-AZ" sz="1200"/>
              <a:t>bu faylın içində olacaq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Birdən çox dəfə qoşulsa eyni problem → </a:t>
            </a:r>
            <a:r>
              <a:rPr lang="en-US" sz="1200" b="1"/>
              <a:t>Cannot redeclare class/function </a:t>
            </a:r>
            <a:r>
              <a:rPr lang="en-US" sz="1200"/>
              <a:t>xətası</a:t>
            </a:r>
            <a:r>
              <a:rPr lang="az-Latn-AZ" sz="1200"/>
              <a:t> alarıq</a:t>
            </a:r>
            <a:r>
              <a:rPr lang="en-US" sz="1200"/>
              <a:t>.</a:t>
            </a:r>
          </a:p>
          <a:p>
            <a:endParaRPr lang="az-Latn-AZ" sz="1200"/>
          </a:p>
          <a:p>
            <a:endParaRPr lang="en-US" sz="1200"/>
          </a:p>
          <a:p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→ </a:t>
            </a:r>
            <a:r>
              <a:rPr lang="az-Latn-AZ" sz="1200"/>
              <a:t>qoşulma üçün </a:t>
            </a:r>
            <a:r>
              <a:rPr lang="en-US" sz="1200"/>
              <a:t>təhlükəsiz yoldur.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33A23-3790-4EC3-A1B5-BDB3B9E0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391" y="0"/>
            <a:ext cx="5706609" cy="30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5ADC-0CC7-C224-E303-40E04028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69CF4-BB92-8A7C-A055-3F50067E502A}"/>
              </a:ext>
            </a:extLst>
          </p:cNvPr>
          <p:cNvSpPr txBox="1"/>
          <p:nvPr/>
        </p:nvSpPr>
        <p:spPr>
          <a:xfrm>
            <a:off x="184727" y="817480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Bu sətir deyir: “Layihənin config.php faylını qoş, amma yalnız bir dəfə qoşulsun. Əgər əvvəl qoşulubsa, yenidən qoşma.”</a:t>
            </a:r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en-US"/>
              <a:t>Bu sətir deyir: “Core içində post.php faylını qoş və bir dəfəlik istifadə et.”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FFFF00"/>
                </a:highlight>
              </a:rPr>
              <a:t>Yəni</a:t>
            </a:r>
            <a:r>
              <a:rPr lang="en-US"/>
              <a:t>: </a:t>
            </a:r>
            <a:r>
              <a:rPr lang="en-US" b="1"/>
              <a:t>initialize.php </a:t>
            </a:r>
            <a:r>
              <a:rPr lang="en-US"/>
              <a:t>→ əvvəl konstantlarla yolları hazırlayır, sonra </a:t>
            </a:r>
            <a:r>
              <a:rPr lang="en-US" b="1"/>
              <a:t>require_once() </a:t>
            </a:r>
            <a:r>
              <a:rPr lang="en-US"/>
              <a:t>ilə lazım olan əsas faylları layihəyə qoşur. Bu, bir növ layihənin giriş (entry point) bootstrapping faylıdır.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ECA57-EBA8-5E61-C58F-2D5CE6E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5216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DF4AF-8D5B-14FD-F75B-3F529465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24"/>
            <a:ext cx="326753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D3EB-1091-4FBE-8076-BF887406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5DEFA1-7E67-B102-78D4-2A14C3ECFC5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991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1511-7C5E-278B-134E-4F68DAAE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26997E-A836-99FE-04C7-894D90623233}"/>
              </a:ext>
            </a:extLst>
          </p:cNvPr>
          <p:cNvSpPr txBox="1"/>
          <p:nvPr/>
        </p:nvSpPr>
        <p:spPr>
          <a:xfrm>
            <a:off x="203200" y="244826"/>
            <a:ext cx="11822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Faylın ümumi rolu</a:t>
            </a:r>
          </a:p>
          <a:p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config.php </a:t>
            </a:r>
            <a:r>
              <a:rPr lang="en-US" sz="1200">
                <a:latin typeface="-apple-system"/>
              </a:rPr>
              <a:t>adətən layihənin konfiqurasiya faylı olur. Burada: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Database bağlantısı (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ilə) qurulur.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Ümumi </a:t>
            </a:r>
            <a:r>
              <a:rPr lang="az-Latn-AZ" sz="1200">
                <a:latin typeface="-apple-system"/>
              </a:rPr>
              <a:t>parametrlər</a:t>
            </a:r>
            <a:r>
              <a:rPr lang="en-US" sz="1200">
                <a:latin typeface="-apple-system"/>
              </a:rPr>
              <a:t> (APP_NAME və s.) saxlanılır.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Sonradan bu fayl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ilə hər yerdə çağırılır və layihənin bütün hissələri eyni parametrlərlə işləyir.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Burada </a:t>
            </a:r>
            <a:r>
              <a:rPr lang="en-US" sz="1200" b="1">
                <a:solidFill>
                  <a:srgbClr val="FF0000"/>
                </a:solidFill>
              </a:rPr>
              <a:t>PDO</a:t>
            </a:r>
            <a:r>
              <a:rPr lang="en-US" sz="1200" b="1"/>
              <a:t> obyekti yaradılır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mysql:host=127.0.0.1 </a:t>
            </a:r>
            <a:r>
              <a:rPr lang="en-US" sz="1200"/>
              <a:t>→ DB server ünvanı (localhost).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dbname=phprest </a:t>
            </a:r>
            <a:r>
              <a:rPr lang="en-US" sz="1200"/>
              <a:t>→ qoşulacağı DB.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charset=utf8 </a:t>
            </a:r>
            <a:r>
              <a:rPr lang="en-US" sz="1200"/>
              <a:t>→ UTF-8 dəstəyi.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$db_user</a:t>
            </a:r>
            <a:r>
              <a:rPr lang="en-US" sz="1200"/>
              <a:t>, </a:t>
            </a:r>
            <a:r>
              <a:rPr lang="en-US" sz="1200" b="1"/>
              <a:t>$db_password </a:t>
            </a:r>
            <a:r>
              <a:rPr lang="en-US" sz="1200"/>
              <a:t>→ login məlumatları.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Nəticədə </a:t>
            </a:r>
            <a:r>
              <a:rPr lang="en-US" sz="1200" b="1"/>
              <a:t>$db </a:t>
            </a:r>
            <a:r>
              <a:rPr lang="en-US" sz="1200"/>
              <a:t>adlı obyekt yaranır, bundan sonra</a:t>
            </a:r>
            <a:r>
              <a:rPr lang="az-Latn-AZ" sz="1200"/>
              <a:t> həmin </a:t>
            </a:r>
            <a:r>
              <a:rPr lang="az-Latn-AZ" sz="1200" b="1"/>
              <a:t>DB</a:t>
            </a:r>
            <a:r>
              <a:rPr lang="az-Latn-AZ" sz="1200"/>
              <a:t>,</a:t>
            </a:r>
            <a:r>
              <a:rPr lang="en-US" sz="1200"/>
              <a:t> istənilən </a:t>
            </a:r>
            <a:r>
              <a:rPr lang="en-US" sz="1200" b="1"/>
              <a:t>SELECT</a:t>
            </a:r>
            <a:r>
              <a:rPr lang="en-US" sz="1200"/>
              <a:t>, </a:t>
            </a:r>
            <a:r>
              <a:rPr lang="en-US" sz="1200" b="1"/>
              <a:t>INSERT</a:t>
            </a:r>
            <a:r>
              <a:rPr lang="en-US" sz="1200"/>
              <a:t>, </a:t>
            </a:r>
            <a:r>
              <a:rPr lang="en-US" sz="1200" b="1"/>
              <a:t>UPDATE</a:t>
            </a:r>
            <a:r>
              <a:rPr lang="en-US" sz="1200"/>
              <a:t>, </a:t>
            </a:r>
            <a:r>
              <a:rPr lang="en-US" sz="1200" b="1"/>
              <a:t>DELETE</a:t>
            </a:r>
            <a:r>
              <a:rPr lang="en-US" sz="1200"/>
              <a:t> üçün istifadə ediləcək.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53696-4F7A-D36D-8999-01AEBBCC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09"/>
            <a:ext cx="7087589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CA061-550A-C4B1-D96C-C526871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4905191"/>
            <a:ext cx="6197600" cy="19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845C-3450-5319-03B7-BB2D0EBE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2D0D2A-E70F-C36D-AF05-92AF38D70DF1}"/>
              </a:ext>
            </a:extLst>
          </p:cNvPr>
          <p:cNvSpPr txBox="1"/>
          <p:nvPr/>
        </p:nvSpPr>
        <p:spPr>
          <a:xfrm>
            <a:off x="184727" y="632753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Prepared statement</a:t>
            </a:r>
            <a:r>
              <a:rPr lang="en-US" sz="1200">
                <a:latin typeface="-apple-system"/>
              </a:rPr>
              <a:t>-ların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rejimini söndürür.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Normalda 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bəzi sorğuları öz içində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edir.</a:t>
            </a:r>
            <a:r>
              <a:rPr lang="az-Latn-AZ" sz="1200">
                <a:latin typeface="-apple-system"/>
              </a:rPr>
              <a:t> Yəni, DB “</a:t>
            </a:r>
            <a:r>
              <a:rPr lang="az-Latn-AZ" sz="1200" b="1">
                <a:latin typeface="-apple-system"/>
              </a:rPr>
              <a:t>prepared statement</a:t>
            </a:r>
            <a:r>
              <a:rPr lang="az-Latn-AZ" sz="1200">
                <a:latin typeface="-apple-system"/>
              </a:rPr>
              <a:t>” işləmir, sadəcə </a:t>
            </a:r>
            <a:r>
              <a:rPr lang="az-Latn-AZ" sz="1200" b="1">
                <a:latin typeface="-apple-system"/>
              </a:rPr>
              <a:t>PDO</a:t>
            </a:r>
            <a:r>
              <a:rPr lang="az-Latn-AZ" sz="1200">
                <a:latin typeface="-apple-system"/>
              </a:rPr>
              <a:t> öz içində </a:t>
            </a:r>
            <a:r>
              <a:rPr lang="az-Latn-AZ" sz="1200" b="1">
                <a:latin typeface="-apple-system"/>
              </a:rPr>
              <a:t>təqlid</a:t>
            </a:r>
            <a:r>
              <a:rPr lang="az-Latn-AZ" sz="1200">
                <a:latin typeface="-apple-system"/>
              </a:rPr>
              <a:t> edir. Yəni, DB-ə </a:t>
            </a:r>
            <a:r>
              <a:rPr lang="az-Latn-AZ" sz="1200" b="1">
                <a:latin typeface="-apple-system"/>
              </a:rPr>
              <a:t>sadə string </a:t>
            </a:r>
            <a:r>
              <a:rPr lang="az-Latn-AZ" sz="1200">
                <a:latin typeface="-apple-system"/>
              </a:rPr>
              <a:t>kimi sorğu göndərir.</a:t>
            </a: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isə deyirik ki, həqiqi </a:t>
            </a:r>
            <a:r>
              <a:rPr lang="en-US" sz="1200" b="1">
                <a:latin typeface="-apple-system"/>
              </a:rPr>
              <a:t>MySQL prepared statements </a:t>
            </a:r>
            <a:r>
              <a:rPr lang="en-US" sz="1200">
                <a:latin typeface="-apple-system"/>
              </a:rPr>
              <a:t>istifadə olunsun (təhlükəsizlik və performans üçün daha yaxşıdır).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r>
              <a:rPr lang="en-US" sz="1200"/>
              <a:t>1) </a:t>
            </a:r>
            <a:r>
              <a:rPr lang="en-US" sz="1200" b="1"/>
              <a:t>Prepared statement nədir</a:t>
            </a:r>
            <a:r>
              <a:rPr lang="en-US" sz="1200"/>
              <a:t>?</a:t>
            </a:r>
          </a:p>
          <a:p>
            <a:endParaRPr lang="en-US" sz="1200"/>
          </a:p>
          <a:p>
            <a:r>
              <a:rPr lang="en-US" sz="1200"/>
              <a:t>Adətən SQL sorğularını belə yazırıq: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Amma daha təhlükəsiz yol </a:t>
            </a:r>
            <a:r>
              <a:rPr lang="en-US" sz="1200" b="1"/>
              <a:t>prepared statement</a:t>
            </a:r>
            <a:r>
              <a:rPr lang="en-US" sz="1200"/>
              <a:t>-dır: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9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placeholder-dur (yer tutucu). Burda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əvəzinə </a:t>
            </a:r>
            <a:r>
              <a:rPr lang="en-US" sz="1200" b="1"/>
              <a:t>5</a:t>
            </a:r>
            <a:r>
              <a:rPr lang="en-US" sz="1200"/>
              <a:t> qoyulur. </a:t>
            </a:r>
            <a:endParaRPr lang="az-Latn-AZ" sz="12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PHP bunu </a:t>
            </a:r>
            <a:r>
              <a:rPr lang="en-US" sz="1200" b="1"/>
              <a:t>DB</a:t>
            </a:r>
            <a:r>
              <a:rPr lang="en-US" sz="1200"/>
              <a:t>-ə ötürür, </a:t>
            </a:r>
            <a:r>
              <a:rPr lang="en-US" sz="1200" b="1"/>
              <a:t>DB</a:t>
            </a:r>
            <a:r>
              <a:rPr lang="en-US" sz="1200"/>
              <a:t> də</a:t>
            </a:r>
            <a:r>
              <a:rPr lang="az-Latn-AZ" sz="1200"/>
              <a:t>,</a:t>
            </a:r>
            <a:r>
              <a:rPr lang="en-US" sz="1200"/>
              <a:t> dəyişəni ayrıca bağlayır. Bu, </a:t>
            </a:r>
            <a:r>
              <a:rPr lang="en-US" sz="1200" b="1"/>
              <a:t>SQL injection</a:t>
            </a:r>
            <a:r>
              <a:rPr lang="en-US" sz="1200"/>
              <a:t>-dan qoruyur.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460C-1211-DAE0-4ED4-4C4A269E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4954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166F8-E22B-CE9E-B589-5D77CF39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6411"/>
            <a:ext cx="3391373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6A593-FC74-6A78-8F21-520C91F5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468"/>
            <a:ext cx="472505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D356-9D44-AF59-A0CD-F31F4042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019E0-4408-80F1-0567-6CA8E984BE85}"/>
              </a:ext>
            </a:extLst>
          </p:cNvPr>
          <p:cNvSpPr txBox="1"/>
          <p:nvPr/>
        </p:nvSpPr>
        <p:spPr>
          <a:xfrm>
            <a:off x="203200" y="244826"/>
            <a:ext cx="118225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:id </a:t>
            </a:r>
            <a:r>
              <a:rPr lang="en-US" sz="1200">
                <a:latin typeface="-apple-system"/>
              </a:rPr>
              <a:t>nədir?</a:t>
            </a:r>
          </a:p>
          <a:p>
            <a:br>
              <a:rPr lang="en-US" sz="1200"/>
            </a:br>
            <a:r>
              <a:rPr lang="en-US" sz="1200" b="1"/>
              <a:t>:id </a:t>
            </a:r>
            <a:r>
              <a:rPr lang="en-US" sz="1200"/>
              <a:t>— </a:t>
            </a:r>
            <a:r>
              <a:rPr lang="en-US" sz="1200" b="1"/>
              <a:t>SQL prepared statement</a:t>
            </a:r>
            <a:r>
              <a:rPr lang="en-US" sz="1200"/>
              <a:t>-də </a:t>
            </a:r>
            <a:r>
              <a:rPr lang="en-US" sz="1200" b="1"/>
              <a:t>named placeholder </a:t>
            </a:r>
            <a:r>
              <a:rPr lang="en-US" sz="1200"/>
              <a:t>(adlandırılmış yer tutucu) </a:t>
            </a:r>
            <a:r>
              <a:rPr lang="az-Latn-AZ" sz="1200"/>
              <a:t>adlanır</a:t>
            </a:r>
            <a:r>
              <a:rPr lang="en-US" sz="1200"/>
              <a:t>. Yəni sorğuda </a:t>
            </a:r>
            <a:r>
              <a:rPr lang="en-US" sz="1200" b="1">
                <a:solidFill>
                  <a:srgbClr val="FF0000"/>
                </a:solidFill>
              </a:rPr>
              <a:t>dəyişən</a:t>
            </a:r>
            <a:r>
              <a:rPr lang="az-Latn-AZ" sz="1200" b="1">
                <a:solidFill>
                  <a:srgbClr val="FF0000"/>
                </a:solidFill>
              </a:rPr>
              <a:t>in</a:t>
            </a:r>
            <a:r>
              <a:rPr lang="en-US" sz="1200" b="1">
                <a:solidFill>
                  <a:srgbClr val="FF0000"/>
                </a:solidFill>
              </a:rPr>
              <a:t> </a:t>
            </a:r>
            <a:r>
              <a:rPr lang="en-US" sz="1200"/>
              <a:t>yerini göstərir, real dəyər</a:t>
            </a:r>
            <a:r>
              <a:rPr lang="az-Latn-AZ" sz="1200"/>
              <a:t>,</a:t>
            </a:r>
            <a:r>
              <a:rPr lang="en-US" sz="1200"/>
              <a:t> sorğu icra olunmazdan əvvəl </a:t>
            </a:r>
            <a:r>
              <a:rPr lang="en-US" sz="1200" b="1">
                <a:solidFill>
                  <a:srgbClr val="0070C0"/>
                </a:solidFill>
              </a:rPr>
              <a:t>bind</a:t>
            </a:r>
            <a:r>
              <a:rPr lang="en-US" sz="1200"/>
              <a:t> və ya </a:t>
            </a:r>
            <a:r>
              <a:rPr lang="en-US" sz="1200" b="1">
                <a:solidFill>
                  <a:srgbClr val="0070C0"/>
                </a:solidFill>
              </a:rPr>
              <a:t>execute</a:t>
            </a:r>
            <a:r>
              <a:rPr lang="en-US" sz="1200"/>
              <a:t> ilə ona verilir.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:id </a:t>
            </a:r>
            <a:r>
              <a:rPr lang="en-US" sz="1200"/>
              <a:t>form input-unun </a:t>
            </a:r>
            <a:r>
              <a:rPr lang="en-US" sz="1200" b="1"/>
              <a:t>name</a:t>
            </a:r>
            <a:r>
              <a:rPr lang="en-US" sz="1200"/>
              <a:t> atributu ilə </a:t>
            </a:r>
            <a:r>
              <a:rPr lang="az-Latn-AZ" sz="1200"/>
              <a:t>əlaqələndirilir</a:t>
            </a:r>
            <a:r>
              <a:rPr lang="en-US" sz="120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HTML formunda </a:t>
            </a:r>
            <a:r>
              <a:rPr lang="en-US" sz="1200" b="1"/>
              <a:t>name="id" </a:t>
            </a:r>
            <a:r>
              <a:rPr lang="en-US" sz="1200"/>
              <a:t>yazmısansa, POST edəndə PHP-də </a:t>
            </a:r>
            <a:r>
              <a:rPr lang="en-US" sz="1200" b="1"/>
              <a:t>$id = $_POST['id']; </a:t>
            </a:r>
            <a:r>
              <a:rPr lang="en-US" sz="1200"/>
              <a:t>al</a:t>
            </a:r>
            <a:r>
              <a:rPr lang="az-Latn-AZ" sz="1200"/>
              <a:t>a bilərik</a:t>
            </a:r>
            <a:r>
              <a:rPr lang="en-US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Sonra həmin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</a:t>
            </a:r>
            <a:r>
              <a:rPr lang="az-Latn-AZ" sz="1200"/>
              <a:t>,</a:t>
            </a:r>
            <a:r>
              <a:rPr lang="en-US" sz="1200"/>
              <a:t> SQL placeholder-a verirsən (</a:t>
            </a:r>
            <a:r>
              <a:rPr lang="en-US" sz="1200" b="1"/>
              <a:t>:id</a:t>
            </a:r>
            <a:r>
              <a:rPr lang="en-US" sz="1200"/>
              <a:t>-ə </a:t>
            </a:r>
            <a:r>
              <a:rPr lang="en-US" sz="1200" b="1"/>
              <a:t>bind</a:t>
            </a:r>
            <a:r>
              <a:rPr lang="en-US" sz="1200"/>
              <a:t> edirsən).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Form POST nümunəsi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create.php</a:t>
            </a:r>
            <a:r>
              <a:rPr lang="en-US" sz="120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07E0F-4C6A-3C5B-9380-BA5D5A8B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827"/>
            <a:ext cx="5029902" cy="9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7F418-6A05-671B-6952-1B135BE4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812"/>
            <a:ext cx="3667637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3A3D4-C7A7-E253-29CC-07DC59A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84792"/>
            <a:ext cx="3602182" cy="13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4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786BC-CB0B-D765-F964-2EDCB7FD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62B4F-F170-B5BB-746B-B526350911C0}"/>
              </a:ext>
            </a:extLst>
          </p:cNvPr>
          <p:cNvSpPr txBox="1"/>
          <p:nvPr/>
        </p:nvSpPr>
        <p:spPr>
          <a:xfrm>
            <a:off x="203200" y="244826"/>
            <a:ext cx="1182254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2) Eynilə: əgər dəyər </a:t>
            </a:r>
            <a:r>
              <a:rPr lang="az-Latn-AZ" sz="1200" b="1">
                <a:latin typeface="-apple-system"/>
              </a:rPr>
              <a:t>URL</a:t>
            </a:r>
            <a:r>
              <a:rPr lang="az-Latn-AZ" sz="1200">
                <a:latin typeface="-apple-system"/>
              </a:rPr>
              <a:t> ilə gəlirsə, məsələn: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o zaman PHP-də </a:t>
            </a:r>
            <a:r>
              <a:rPr lang="en-US" sz="1200" b="1"/>
              <a:t>$id = $_GET['id']; </a:t>
            </a:r>
            <a:r>
              <a:rPr lang="en-US" sz="1200"/>
              <a:t>olacaq. Sonra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 </a:t>
            </a:r>
            <a:r>
              <a:rPr lang="en-US" sz="1200" b="1"/>
              <a:t>:id</a:t>
            </a:r>
            <a:r>
              <a:rPr lang="en-US" sz="1200"/>
              <a:t>-</a:t>
            </a:r>
            <a:r>
              <a:rPr lang="az-Latn-AZ" sz="1200"/>
              <a:t>y</a:t>
            </a:r>
            <a:r>
              <a:rPr lang="en-US" sz="1200"/>
              <a:t>ə </a:t>
            </a:r>
            <a:r>
              <a:rPr lang="az-Latn-AZ" sz="1200"/>
              <a:t>verəcəyik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P</a:t>
            </a:r>
            <a:r>
              <a:rPr lang="en-US" sz="1200"/>
              <a:t>raktiki nümunə (GET ilə) </a:t>
            </a:r>
            <a:r>
              <a:rPr lang="en-US" sz="1200" b="1"/>
              <a:t>read.php</a:t>
            </a:r>
            <a:r>
              <a:rPr lang="en-US" sz="1200"/>
              <a:t>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0070C0"/>
                </a:solidFill>
              </a:rPr>
              <a:t>bindValue</a:t>
            </a:r>
            <a:r>
              <a:rPr lang="en-US" sz="1200"/>
              <a:t> ilə həmçinin tipi (</a:t>
            </a:r>
            <a:r>
              <a:rPr lang="en-US" sz="1200" b="1"/>
              <a:t>PDO::PARAM_INT</a:t>
            </a:r>
            <a:r>
              <a:rPr lang="en-US" sz="1200"/>
              <a:t>, </a:t>
            </a:r>
            <a:r>
              <a:rPr lang="en-US" sz="1200" b="1"/>
              <a:t>PDO::PARAM_STR</a:t>
            </a:r>
            <a:r>
              <a:rPr lang="en-US" sz="1200"/>
              <a:t>) də verə bilərsiniz — bu bəzi hallarda önəmlidir.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4E74C-1341-D154-7A7A-32F53ECE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81"/>
            <a:ext cx="3534268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5E89F-62F0-F773-2D14-DAFDAC45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182"/>
            <a:ext cx="6491245" cy="31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D757-E970-FE46-A11F-A0D302E5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40A69B-CD93-1E29-278A-76DCBD178EE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phprest</a:t>
            </a:r>
            <a:r>
              <a:rPr lang="az-Latn-AZ">
                <a:latin typeface="-apple-system"/>
              </a:rPr>
              <a:t> adında Verilənlər bazası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50D74-E905-6363-9998-4C1CB991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2" y="1287881"/>
            <a:ext cx="5827056" cy="4282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72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0B2A-CC42-47CF-DA9A-38A32B7E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D73BD-7E8E-80DB-462E-6A5477BEF59C}"/>
              </a:ext>
            </a:extLst>
          </p:cNvPr>
          <p:cNvSpPr txBox="1"/>
          <p:nvPr/>
        </p:nvSpPr>
        <p:spPr>
          <a:xfrm>
            <a:off x="203200" y="244826"/>
            <a:ext cx="118225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Named placeholder </a:t>
            </a:r>
            <a:r>
              <a:rPr lang="en-US" sz="1200">
                <a:latin typeface="-apple-system"/>
              </a:rPr>
              <a:t>vs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 (?)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Named</a:t>
            </a:r>
            <a:r>
              <a:rPr lang="en-US" sz="1200">
                <a:latin typeface="-apple-system"/>
              </a:rPr>
              <a:t>:</a:t>
            </a:r>
            <a:r>
              <a:rPr lang="az-Latn-AZ" sz="1200">
                <a:latin typeface="-apple-system"/>
              </a:rPr>
              <a:t>  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  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:id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:s</a:t>
            </a:r>
            <a:r>
              <a:rPr lang="en-US" sz="1200">
                <a:latin typeface="-apple-system"/>
              </a:rPr>
              <a:t> — daha oxunaqlıdır.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: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— dəyərlər sıra ilə verilir.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Təhlükəsizlik (SQL injection)</a:t>
            </a:r>
            <a:r>
              <a:rPr lang="az-Latn-AZ" sz="1200" b="1"/>
              <a:t> </a:t>
            </a:r>
            <a:r>
              <a:rPr lang="az-Latn-AZ" sz="1200"/>
              <a:t>- </a:t>
            </a:r>
            <a:r>
              <a:rPr lang="en-US" sz="1200"/>
              <a:t>Prepared statements (və ATTR_EMULATE_PREPARES = false) dəyişənləri DB səviyyəsində bind edir — SQL injection riskini xeyli azaldır. Amma hər zaman: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numeric dəyərləri (int) ilə yoxla,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mətnləri lazım olsa </a:t>
            </a:r>
            <a:r>
              <a:rPr lang="en-US" sz="1200" b="1"/>
              <a:t>sanitizasiya</a:t>
            </a:r>
            <a:r>
              <a:rPr lang="en-US" sz="1200"/>
              <a:t> et,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və </a:t>
            </a:r>
            <a:r>
              <a:rPr lang="en-US" sz="1200" b="1"/>
              <a:t>ATTR_EMULATE_PREPARES = false </a:t>
            </a:r>
            <a:r>
              <a:rPr lang="en-US" sz="1200"/>
              <a:t>qoymaq tövsiyə olunur.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3922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52A3-44D0-5FEE-9D99-4630F8D7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0BA9F7-74CF-6E6C-E746-348E05CF5A7E}"/>
              </a:ext>
            </a:extLst>
          </p:cNvPr>
          <p:cNvSpPr txBox="1"/>
          <p:nvPr/>
        </p:nvSpPr>
        <p:spPr>
          <a:xfrm>
            <a:off x="184727" y="678935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Buffered query aktiv edilir</a:t>
            </a:r>
            <a:r>
              <a:rPr lang="en-US" sz="1200">
                <a:latin typeface="-apple-system"/>
              </a:rPr>
              <a:t>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o deməkdir ki, sorğu</a:t>
            </a:r>
            <a:r>
              <a:rPr lang="az-Latn-AZ" sz="1200">
                <a:latin typeface="-apple-system"/>
              </a:rPr>
              <a:t> (request)</a:t>
            </a:r>
            <a:r>
              <a:rPr lang="en-US" sz="1200">
                <a:latin typeface="-apple-system"/>
              </a:rPr>
              <a:t> nəticələri tam olaraq yaddaşa</a:t>
            </a:r>
            <a:r>
              <a:rPr lang="az-Latn-AZ" sz="1200">
                <a:latin typeface="-apple-system"/>
              </a:rPr>
              <a:t> (buffer)</a:t>
            </a:r>
            <a:r>
              <a:rPr lang="en-US" sz="1200">
                <a:latin typeface="-apple-system"/>
              </a:rPr>
              <a:t> yüklənir.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Beləliklə,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$stmt-&gt;rowCount() </a:t>
            </a:r>
            <a:r>
              <a:rPr lang="en-US" sz="1200">
                <a:latin typeface="-apple-system"/>
              </a:rPr>
              <a:t>və ya birdən çox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fetch() </a:t>
            </a:r>
            <a:r>
              <a:rPr lang="en-US" sz="1200">
                <a:latin typeface="-apple-system"/>
              </a:rPr>
              <a:t>istifadə etmək mümkün olur.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Xəta rejimi təyin edilir</a:t>
            </a:r>
            <a:r>
              <a:rPr lang="en-US" sz="1200"/>
              <a:t>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Normalda </a:t>
            </a:r>
            <a:r>
              <a:rPr lang="en-US" sz="1200" b="1"/>
              <a:t>PDO</a:t>
            </a:r>
            <a:r>
              <a:rPr lang="en-US" sz="1200"/>
              <a:t> xətaları warning kimi çıxara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isə deyirik ki, xəta baş verəndə </a:t>
            </a:r>
            <a:r>
              <a:rPr lang="en-US" sz="1200" b="1">
                <a:solidFill>
                  <a:srgbClr val="FF0000"/>
                </a:solidFill>
              </a:rPr>
              <a:t>Exception</a:t>
            </a:r>
            <a:r>
              <a:rPr lang="en-US" sz="1200"/>
              <a:t> atsın.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 da </a:t>
            </a:r>
            <a:r>
              <a:rPr lang="en-US" sz="1200" b="1"/>
              <a:t>try/catch </a:t>
            </a:r>
            <a:r>
              <a:rPr lang="en-US" sz="1200"/>
              <a:t>ilə idarə olunmağa imkan verir.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E7878-2268-4EF8-2042-D05BCC1F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2"/>
            <a:ext cx="4887007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F9EB2-2015-0B14-9F95-A51145B6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257"/>
            <a:ext cx="489653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6A54-7F96-3108-472F-AB724D58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3F1CD-C6DD-CCBA-B1B2-DE585FBFCD1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4256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E83C-99F6-432F-B356-83457842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1A308B-D100-46DD-485D-3AAECBCFF29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88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C7CE-14FB-74ED-AAD7-8FAA7763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EA96B0-D85D-FAE1-261E-BF1D89732F8E}"/>
              </a:ext>
            </a:extLst>
          </p:cNvPr>
          <p:cNvSpPr txBox="1"/>
          <p:nvPr/>
        </p:nvSpPr>
        <p:spPr>
          <a:xfrm>
            <a:off x="203200" y="244826"/>
            <a:ext cx="1182254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 b="1">
                <a:latin typeface="-apple-system"/>
              </a:rPr>
              <a:t>post.php </a:t>
            </a:r>
            <a:r>
              <a:rPr lang="az-Latn-AZ" sz="1600">
                <a:latin typeface="-apple-system"/>
              </a:rPr>
              <a:t>adında fayl yaradırıq. Bu fayl Post adlı bir </a:t>
            </a:r>
            <a:r>
              <a:rPr lang="az-Latn-AZ" sz="1600" b="1">
                <a:latin typeface="-apple-system"/>
              </a:rPr>
              <a:t>model/DB </a:t>
            </a:r>
            <a:r>
              <a:rPr lang="az-Latn-AZ" sz="1600">
                <a:latin typeface="-apple-system"/>
              </a:rPr>
              <a:t>wrapper sinifidir. Məqsəd: </a:t>
            </a:r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cədvəlinə aid əməliyyatları (burada oxuma — read) bir yerdə toplayıb başqa fayllardan sadəcə sinifi istifadə etməklə məlumat çəkməkdir. Bu, kodu təmiz, təkrar-istifadə oluna və test edilə bilən edir.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2471-5FB8-1E8B-0BEC-94543A12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2" y="1549140"/>
            <a:ext cx="8081817" cy="5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F1E8-20F3-9C0C-9C29-D59E3C74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9E01C-BB32-4E47-C9F5-D5EF5B611106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Sinif və property-lər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 Post { ... } — Post sinifi başlayır.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$conn; — PDO bağlantısını saxlayır. private deməkdir ki, sinif xaricindən birbaşa dəyişdirilə/oxuna bilməz.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$table = 'posts'; — cədvəl adı. ('posts' sabit olaraq qoyulub.)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Qeyd: cədvəl adını sorğuya birləşdirəndə diqqətli olmaq lazımdır — əgər bu dəyər xaricdən gəlirsə, SQL injection riski ola bilər. Burada sabit olduğu üçün təhlükəsizdir.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public $id, $category_id, ... — obyektin public xassələri. Onlar adətən create, update metodlarında doldurulur və ya read()-dən sonra məlumat qoyula bilər. public olduğuna görə xaricdən oxuna və yazıla bilər.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182F1-318E-E1E1-FCA8-174B066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944" y="3333258"/>
            <a:ext cx="237205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B165-2609-C7DE-9AE3-A71C65DB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8ED48F-628F-A556-6E80-686800B7363E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Konstruktor (DB injection)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$db</a:t>
            </a:r>
            <a:r>
              <a:rPr lang="az-Latn-AZ" sz="1200" b="1"/>
              <a:t>,</a:t>
            </a:r>
            <a:r>
              <a:rPr lang="en-US" sz="1200" b="1"/>
              <a:t> </a:t>
            </a:r>
            <a:r>
              <a:rPr lang="en-US" sz="1200"/>
              <a:t>gözlənilən PDO obyekti</a:t>
            </a:r>
            <a:r>
              <a:rPr lang="az-Latn-AZ" sz="1200"/>
              <a:t> olacaqdır</a:t>
            </a:r>
            <a:r>
              <a:rPr lang="en-US" sz="1200"/>
              <a:t> (</a:t>
            </a:r>
            <a:r>
              <a:rPr lang="az-Latn-AZ" sz="1200"/>
              <a:t> </a:t>
            </a:r>
            <a:r>
              <a:rPr lang="en-US" sz="1200" b="1"/>
              <a:t>$db = new PDO(...)</a:t>
            </a:r>
            <a:r>
              <a:rPr lang="az-Latn-AZ" sz="1200" b="1"/>
              <a:t>   </a:t>
            </a:r>
            <a:r>
              <a:rPr lang="en-US" sz="1200" b="1"/>
              <a:t>&lt;</a:t>
            </a:r>
            <a:r>
              <a:rPr lang="az-Latn-AZ" sz="1200" b="1"/>
              <a:t>-   includes\config.php </a:t>
            </a:r>
            <a:r>
              <a:rPr lang="en-US" sz="120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dependency injectiondir: sinif</a:t>
            </a:r>
            <a:r>
              <a:rPr lang="az-Latn-AZ" sz="1200"/>
              <a:t>,</a:t>
            </a:r>
            <a:r>
              <a:rPr lang="en-US" sz="1200"/>
              <a:t> DB bağlılığını xaricdən alır</a:t>
            </a:r>
            <a:r>
              <a:rPr lang="az-Latn-AZ" sz="1200"/>
              <a:t> (</a:t>
            </a:r>
            <a:r>
              <a:rPr lang="en-US" sz="1200"/>
              <a:t> </a:t>
            </a:r>
            <a:r>
              <a:rPr lang="az-Latn-AZ" sz="1200" b="1"/>
              <a:t>config.php faylından </a:t>
            </a:r>
            <a:r>
              <a:rPr lang="az-Latn-AZ" sz="1200"/>
              <a:t>)</a:t>
            </a:r>
            <a:r>
              <a:rPr lang="en-US" sz="1200"/>
              <a:t>— test etmək və konfiqurasiyanı mərkəzləşdirmək üçün yaxşıdır.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1714-05B6-C172-73E5-093F9F6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25"/>
            <a:ext cx="311511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F63F-B58A-4162-3B8B-BB1B6E72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AFC03-BEE2-BB49-7214-4BC128CBCC85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as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cədvəlindən </a:t>
            </a:r>
            <a:r>
              <a:rPr lang="en-US" sz="1200" b="1">
                <a:latin typeface="-apple-system"/>
              </a:rPr>
              <a:t>kateqoriya adını </a:t>
            </a:r>
            <a:r>
              <a:rPr lang="en-US" sz="1200">
                <a:latin typeface="-apple-system"/>
              </a:rPr>
              <a:t>götürür və nəticədə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sütunu kimi </a:t>
            </a:r>
            <a:r>
              <a:rPr lang="en-US" sz="1200" b="1">
                <a:latin typeface="-apple-system"/>
              </a:rPr>
              <a:t>alias</a:t>
            </a:r>
            <a:r>
              <a:rPr lang="en-US" sz="1200">
                <a:latin typeface="-apple-system"/>
              </a:rPr>
              <a:t> edir.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</a:t>
            </a:r>
            <a:r>
              <a:rPr lang="en-US" sz="1200">
                <a:latin typeface="-apple-system"/>
              </a:rPr>
              <a:t> — müvafiq olaraq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üçün aliaslardır (qısa yazılış).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LEFT JOIN categories c ON p.category_id = c.id            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-un hər bir sətirini qaytarır; əgər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-də uyğun sətir varsa, </a:t>
            </a: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doldurulur, yoxdursa </a:t>
            </a:r>
            <a:r>
              <a:rPr lang="en-US" sz="1200" b="1">
                <a:latin typeface="-apple-system"/>
              </a:rPr>
              <a:t>NULL</a:t>
            </a:r>
            <a:r>
              <a:rPr lang="en-US" sz="1200">
                <a:latin typeface="-apple-system"/>
              </a:rPr>
              <a:t> olur. ( Bu LEFT JOIN-un davranışıdır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ORDER BY p.created_at DESC </a:t>
            </a:r>
            <a:r>
              <a:rPr lang="en-US" sz="1200">
                <a:latin typeface="-apple-system"/>
              </a:rPr>
              <a:t>— ən yeni yaradılan postlar əvvəl görünəcək (DESC = descending).</a:t>
            </a:r>
          </a:p>
          <a:p>
            <a:pPr>
              <a:lnSpc>
                <a:spcPct val="150000"/>
              </a:lnSpc>
            </a:pPr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310E-FDA0-E26B-9C7E-AA88324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84" y="4152522"/>
            <a:ext cx="405821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A1642-B5E4-4471-33A6-139AB8E6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7577A-165D-323B-C2DF-48C83C644309}"/>
              </a:ext>
            </a:extLst>
          </p:cNvPr>
          <p:cNvSpPr txBox="1"/>
          <p:nvPr/>
        </p:nvSpPr>
        <p:spPr>
          <a:xfrm>
            <a:off x="184727" y="1639518"/>
            <a:ext cx="1182254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$this-&gt;conn-&gt;prepare($query)</a:t>
            </a:r>
            <a:endParaRPr lang="az-Latn-AZ" sz="13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PDO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çağırışı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yaradır.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Burada sorğuda parametr (placeholder) olmadığı üçün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sadəcə sor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ğunu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hazır vəziyyətə gətirir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execute()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icra olunur.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Qeyd: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ATTR_EMULATE_PREPARES = false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konfiqurasiyası varsa (sənin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config.php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-də belədir), PDO native prepared statement istifadə edəcək.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SQL sorğularında istifadəçi dəyərini (məsələn :id, :name) birbaşa query string-ə yapışdırmaq təhlükəlidir → SQL Injection riski olur.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Ona görə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prepared statement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istifadə edirik: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Əvvəlcə SQL-in quruluşu hazırlanır (SELECT * FROM posts WHERE id = :id)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Sonra parametrlər (:id = 5) ayrıca ötürülür.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az-Latn-AZ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$stmt-&gt;execute()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Sorğunu DB-də icra edir.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$stmt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içində nəticə olur (və ya exception atılır, çünki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ERRMODE_EXCEPTION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aktivdir).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$stmt;</a:t>
            </a:r>
            <a:endParaRPr lang="en-US" sz="13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Metod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qaytarır — çağıran tərəf bu obyekt üzərindən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və ya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fetchAll()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nəticələri almalıdır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api\read.php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faylında )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2828-9248-D43B-6AA3-ABFC9816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979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56BB-3D1C-6BAA-424C-26A90058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DF9620-7DE6-0960-4071-3EFF5E50E0E8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c </a:t>
            </a:r>
            <a:r>
              <a:rPr lang="en-US" sz="1200">
                <a:latin typeface="-apple-system"/>
              </a:rPr>
              <a:t>və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yazılıb? 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SQL</a:t>
            </a:r>
            <a:r>
              <a:rPr lang="en-US" sz="1200">
                <a:latin typeface="-apple-system"/>
              </a:rPr>
              <a:t> sorğularında bəzən uzun cədvəl adlarını hər dəfə yazmaq əziyyətli olur. Ona görə alias (ləqəb) istifadə edilir. Məsələn: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/>
              <a:t>Burada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cədvəlinə </a:t>
            </a:r>
            <a:r>
              <a:rPr lang="en-US" sz="1200" b="1"/>
              <a:t>p</a:t>
            </a:r>
            <a:r>
              <a:rPr lang="en-US" sz="1200"/>
              <a:t> ləqəbi verildi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categories</a:t>
            </a:r>
            <a:r>
              <a:rPr lang="en-US" sz="1200"/>
              <a:t> cədvəlinə </a:t>
            </a:r>
            <a:r>
              <a:rPr lang="en-US" sz="1200" b="1"/>
              <a:t>c</a:t>
            </a:r>
            <a:r>
              <a:rPr lang="en-US" sz="1200"/>
              <a:t> ləqəbi verildi</a:t>
            </a:r>
          </a:p>
          <a:p>
            <a:endParaRPr lang="en-US" sz="1200"/>
          </a:p>
          <a:p>
            <a:r>
              <a:rPr lang="en-US" sz="1200"/>
              <a:t>Bundan sonra artıq </a:t>
            </a:r>
            <a:r>
              <a:rPr lang="en-US" sz="1200" b="1"/>
              <a:t>posts.id </a:t>
            </a:r>
            <a:r>
              <a:rPr lang="en-US" sz="1200"/>
              <a:t>əvəzinə </a:t>
            </a:r>
            <a:r>
              <a:rPr lang="en-US" sz="1200" b="1"/>
              <a:t>p.id</a:t>
            </a:r>
            <a:r>
              <a:rPr lang="en-US" sz="1200"/>
              <a:t>, </a:t>
            </a:r>
            <a:r>
              <a:rPr lang="en-US" sz="1200" b="1"/>
              <a:t>categories.name </a:t>
            </a:r>
            <a:r>
              <a:rPr lang="en-US" sz="1200"/>
              <a:t>əvəzinə </a:t>
            </a:r>
            <a:r>
              <a:rPr lang="en-US" sz="1200" b="1"/>
              <a:t>c.name </a:t>
            </a:r>
            <a:r>
              <a:rPr lang="en-US" sz="1200"/>
              <a:t>yazmaq olar.</a:t>
            </a:r>
            <a:r>
              <a:rPr lang="az-Latn-AZ" sz="1200"/>
              <a:t> Yəni </a:t>
            </a:r>
            <a:r>
              <a:rPr lang="az-Latn-AZ" sz="1200" b="1"/>
              <a:t>p</a:t>
            </a:r>
            <a:r>
              <a:rPr lang="az-Latn-AZ" sz="1200"/>
              <a:t> və </a:t>
            </a:r>
            <a:r>
              <a:rPr lang="az-Latn-AZ" sz="1200" b="1"/>
              <a:t>c</a:t>
            </a:r>
            <a:r>
              <a:rPr lang="az-Latn-AZ" sz="1200"/>
              <a:t> — sadəcə qısaltmadır, proqram bunu </a:t>
            </a:r>
            <a:r>
              <a:rPr lang="az-Latn-AZ" sz="1200" b="1"/>
              <a:t>AS</a:t>
            </a:r>
            <a:r>
              <a:rPr lang="az-Latn-AZ" sz="1200"/>
              <a:t> açar sözü kimi başa düşür. Məsələn, </a:t>
            </a:r>
            <a:r>
              <a:rPr lang="az-Latn-AZ" sz="1200" b="1"/>
              <a:t>posts AS p </a:t>
            </a:r>
            <a:r>
              <a:rPr lang="az-Latn-AZ" sz="1200"/>
              <a:t>yazmaqla eynidir.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0785-B6E8-3620-9D4C-40D41BB7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342"/>
            <a:ext cx="195289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3D4F-ACD8-F501-9C33-874E1CDC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E7A14C-54E0-243C-6ED0-5747FCED348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adında cədvəl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A1759-F283-DF0A-848E-3EA8718E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447523"/>
            <a:ext cx="7201905" cy="3962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71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BF0-9E6E-A330-AE91-0A4C4C3CD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CA582A-A28D-F6C1-9412-74B8662CE3A8}"/>
              </a:ext>
            </a:extLst>
          </p:cNvPr>
          <p:cNvSpPr txBox="1"/>
          <p:nvPr/>
        </p:nvSpPr>
        <p:spPr>
          <a:xfrm>
            <a:off x="203200" y="244826"/>
            <a:ext cx="118225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Bu hissəni izah edək: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Məntiqi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FROM posts p </a:t>
            </a:r>
            <a:r>
              <a:rPr lang="en-US" sz="1200"/>
              <a:t>→ əsas cədvəl </a:t>
            </a:r>
            <a:r>
              <a:rPr lang="en-US" sz="1200" b="1"/>
              <a:t>posts</a:t>
            </a:r>
            <a:r>
              <a:rPr lang="en-US" sz="1200"/>
              <a:t> olacaq, ona </a:t>
            </a:r>
            <a:r>
              <a:rPr lang="en-US" sz="1200" b="1"/>
              <a:t>p</a:t>
            </a:r>
            <a:r>
              <a:rPr lang="en-US" sz="1200"/>
              <a:t> 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LEFT JOIN categories c </a:t>
            </a:r>
            <a:r>
              <a:rPr lang="en-US" sz="1200"/>
              <a:t>→ </a:t>
            </a:r>
            <a:r>
              <a:rPr lang="en-US" sz="1200" b="1"/>
              <a:t>categories</a:t>
            </a:r>
            <a:r>
              <a:rPr lang="en-US" sz="1200"/>
              <a:t> cədvəli ilə qoşulma edirik, </a:t>
            </a:r>
            <a:r>
              <a:rPr lang="en-US" sz="1200" b="1"/>
              <a:t>c </a:t>
            </a:r>
            <a:r>
              <a:rPr lang="en-US" sz="1200"/>
              <a:t>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ON p.category_id = c.id </a:t>
            </a:r>
            <a:r>
              <a:rPr lang="en-US" sz="1200"/>
              <a:t>→ qoşulma şərti: </a:t>
            </a:r>
            <a:r>
              <a:rPr lang="en-US" sz="1200" b="1"/>
              <a:t>posts</a:t>
            </a:r>
            <a:r>
              <a:rPr lang="en-US" sz="1200"/>
              <a:t> cədvəlindəki </a:t>
            </a:r>
            <a:r>
              <a:rPr lang="en-US" sz="1200" b="1"/>
              <a:t>category_id </a:t>
            </a:r>
            <a:r>
              <a:rPr lang="en-US" sz="1200"/>
              <a:t>ilə </a:t>
            </a:r>
            <a:r>
              <a:rPr lang="en-US" sz="1200" b="1"/>
              <a:t>categories</a:t>
            </a:r>
            <a:r>
              <a:rPr lang="en-US" sz="1200"/>
              <a:t> cədvəlindəki </a:t>
            </a:r>
            <a:r>
              <a:rPr lang="en-US" sz="1200" b="1"/>
              <a:t>id</a:t>
            </a:r>
            <a:r>
              <a:rPr lang="en-US" sz="1200"/>
              <a:t> uyğun gəlməlidir.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LEFT JOIN </a:t>
            </a:r>
            <a:r>
              <a:rPr lang="en-US" sz="1200"/>
              <a:t>nə deməkdir?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posts</a:t>
            </a:r>
            <a:r>
              <a:rPr lang="en-US" sz="1200"/>
              <a:t>-da olan hər bir post gələcək, hətta əgər onun </a:t>
            </a:r>
            <a:r>
              <a:rPr lang="en-US" sz="1200" b="1"/>
              <a:t>category_id</a:t>
            </a:r>
            <a:r>
              <a:rPr lang="en-US" sz="1200"/>
              <a:t>-si </a:t>
            </a:r>
            <a:r>
              <a:rPr lang="en-US" sz="1200" b="1"/>
              <a:t>categories</a:t>
            </a:r>
            <a:r>
              <a:rPr lang="en-US" sz="1200"/>
              <a:t>-də tapılmasa belə.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uyğun gələn </a:t>
            </a:r>
            <a:r>
              <a:rPr lang="en-US" sz="1200" b="1"/>
              <a:t>category</a:t>
            </a:r>
            <a:r>
              <a:rPr lang="en-US" sz="1200"/>
              <a:t> yoxdursa, onda </a:t>
            </a:r>
            <a:r>
              <a:rPr lang="en-US" sz="1200" b="1"/>
              <a:t>c.name </a:t>
            </a:r>
            <a:r>
              <a:rPr lang="en-US" sz="1200"/>
              <a:t>dəyəri </a:t>
            </a:r>
            <a:r>
              <a:rPr lang="en-US" sz="1200" b="1"/>
              <a:t>NULL</a:t>
            </a:r>
            <a:r>
              <a:rPr lang="en-US" sz="1200"/>
              <a:t> olacaq.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S</a:t>
            </a:r>
            <a:r>
              <a:rPr lang="en-US" sz="1200" b="1"/>
              <a:t>orğunun tam tərcüməsi</a:t>
            </a:r>
            <a:r>
              <a:rPr lang="en-US" sz="1200"/>
              <a:t>: 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cədvəlindəki bütün postları götür, onların </a:t>
            </a:r>
            <a:r>
              <a:rPr lang="en-US" sz="1200" b="1"/>
              <a:t>category_id</a:t>
            </a:r>
            <a:r>
              <a:rPr lang="en-US" sz="1200"/>
              <a:t>-sini </a:t>
            </a:r>
            <a:r>
              <a:rPr lang="en-US" sz="1200" b="1"/>
              <a:t>categories.id </a:t>
            </a:r>
            <a:r>
              <a:rPr lang="en-US" sz="1200"/>
              <a:t>ilə uyğunlaşdır, və əgər uyğun gələn kateqoriya varsa — onun adını (</a:t>
            </a:r>
            <a:r>
              <a:rPr lang="en-US" sz="1200" b="1"/>
              <a:t>c.name</a:t>
            </a:r>
            <a:r>
              <a:rPr lang="en-US" sz="1200"/>
              <a:t>) da əlavə et. </a:t>
            </a:r>
          </a:p>
          <a:p>
            <a:pPr lvl="1">
              <a:lnSpc>
                <a:spcPct val="150000"/>
              </a:lnSpc>
            </a:pPr>
            <a:r>
              <a:rPr lang="en-US" sz="1200"/>
              <a:t>     Əgər </a:t>
            </a:r>
            <a:r>
              <a:rPr lang="en-US" sz="1200" b="1"/>
              <a:t>post</a:t>
            </a:r>
            <a:r>
              <a:rPr lang="en-US" sz="1200"/>
              <a:t>-un kateqoriyası yoxdursa belə, </a:t>
            </a:r>
            <a:r>
              <a:rPr lang="en-US" sz="1200" b="1"/>
              <a:t>post</a:t>
            </a:r>
            <a:r>
              <a:rPr lang="en-US" sz="1200"/>
              <a:t> yenə də gəlsin (çünki </a:t>
            </a:r>
            <a:r>
              <a:rPr lang="en-US" sz="1200" b="1"/>
              <a:t>LEFT JOIN </a:t>
            </a:r>
            <a:r>
              <a:rPr lang="en-US" sz="1200"/>
              <a:t>istifadə olunub).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ED9E-5A66-6961-5D16-B402D053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45"/>
            <a:ext cx="201005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034A-E519-2416-51F7-DF64B077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3E8F2-5451-13EF-3F5C-D241A0FA3A0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081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8BCF0-D3B2-21E1-96CC-BE9DD787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70D778-72E2-905A-8EE6-2509DB95E9E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9268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5F8C-3A96-F17A-529D-9F43E94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EAA14C-29D3-DEBF-7838-85D3B5638927}"/>
              </a:ext>
            </a:extLst>
          </p:cNvPr>
          <p:cNvSpPr txBox="1"/>
          <p:nvPr/>
        </p:nvSpPr>
        <p:spPr>
          <a:xfrm>
            <a:off x="203200" y="244826"/>
            <a:ext cx="46089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az-Latn-AZ" sz="1200" b="1">
                <a:latin typeface="-apple-system"/>
              </a:rPr>
              <a:t>read.php </a:t>
            </a:r>
            <a:r>
              <a:rPr lang="az-Latn-AZ" sz="1200">
                <a:latin typeface="-apple-system"/>
              </a:rPr>
              <a:t>adında </a:t>
            </a:r>
            <a:r>
              <a:rPr lang="en-US" sz="1200">
                <a:latin typeface="-apple-system"/>
              </a:rPr>
              <a:t>fayl </a:t>
            </a:r>
            <a:r>
              <a:rPr lang="az-Latn-AZ" sz="1200">
                <a:latin typeface="-apple-system"/>
              </a:rPr>
              <a:t>yaradırıq </a:t>
            </a:r>
            <a:r>
              <a:rPr lang="en-US" sz="1200">
                <a:latin typeface="-apple-system"/>
              </a:rPr>
              <a:t>? </a:t>
            </a:r>
            <a:endParaRPr lang="az-Latn-AZ" sz="1200">
              <a:latin typeface="-apple-system"/>
            </a:endParaRPr>
          </a:p>
          <a:p>
            <a:br>
              <a:rPr lang="az-Latn-AZ" sz="1200">
                <a:latin typeface="-apple-system"/>
              </a:rPr>
            </a:br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api/read.php </a:t>
            </a:r>
            <a:r>
              <a:rPr lang="az-Latn-AZ" sz="1200">
                <a:latin typeface="-apple-system"/>
              </a:rPr>
              <a:t>faylı, </a:t>
            </a:r>
            <a:r>
              <a:rPr lang="en-US" sz="1200" b="1">
                <a:latin typeface="-apple-system"/>
              </a:rPr>
              <a:t>REST API</a:t>
            </a:r>
            <a:r>
              <a:rPr lang="en-US" sz="1200">
                <a:latin typeface="-apple-system"/>
              </a:rPr>
              <a:t>-nin </a:t>
            </a:r>
            <a:r>
              <a:rPr lang="en-US" sz="1200" b="1">
                <a:latin typeface="-apple-system"/>
              </a:rPr>
              <a:t>endpoint</a:t>
            </a:r>
            <a:r>
              <a:rPr lang="en-US" sz="1200">
                <a:latin typeface="-apple-system"/>
              </a:rPr>
              <a:t>-idir.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Yəni bu faylın məqsədi: </a:t>
            </a:r>
            <a:r>
              <a:rPr lang="en-US" sz="1200" b="1"/>
              <a:t>posts</a:t>
            </a:r>
            <a:r>
              <a:rPr lang="en-US" sz="1200"/>
              <a:t> cədvəlindəki bütün məlumatları </a:t>
            </a:r>
            <a:r>
              <a:rPr lang="en-US" sz="1200" b="1"/>
              <a:t>JSON</a:t>
            </a:r>
            <a:r>
              <a:rPr lang="en-US" sz="1200"/>
              <a:t> şəklində qaytarmaqdır → </a:t>
            </a:r>
            <a:r>
              <a:rPr lang="en-US" sz="1200" b="1"/>
              <a:t>API endpoint</a:t>
            </a:r>
            <a:r>
              <a:rPr lang="en-US" sz="1200"/>
              <a:t>.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Bu kodda yaz</a:t>
            </a:r>
            <a:r>
              <a:rPr lang="az-Latn-AZ" sz="1200"/>
              <a:t>ılan </a:t>
            </a:r>
            <a:r>
              <a:rPr lang="az-Latn-AZ" sz="1200" b="1"/>
              <a:t>ECHO</a:t>
            </a:r>
            <a:r>
              <a:rPr lang="az-Latn-AZ" sz="1200"/>
              <a:t> əmri ilə nəticəni </a:t>
            </a:r>
            <a:r>
              <a:rPr lang="az-Latn-AZ" sz="1200" b="1"/>
              <a:t>POSTMAN</a:t>
            </a:r>
            <a:r>
              <a:rPr lang="az-Latn-AZ" sz="1200"/>
              <a:t> -da görüntülüyə bilirik.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701A-D30E-ABD0-F617-383189D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45" y="0"/>
            <a:ext cx="726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09CD-D0FD-B2B4-D57D-67F296F5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DD1A7-17E8-088E-C449-957CF97E0147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Yəni, müştəri (client, məsələn: </a:t>
            </a:r>
            <a:r>
              <a:rPr lang="en-US" sz="1200" b="1">
                <a:latin typeface="-apple-system"/>
              </a:rPr>
              <a:t>mobil app</a:t>
            </a:r>
            <a:r>
              <a:rPr lang="en-US" sz="1200">
                <a:latin typeface="-apple-system"/>
              </a:rPr>
              <a:t>, </a:t>
            </a:r>
            <a:r>
              <a:rPr lang="en-US" sz="1200" b="1">
                <a:latin typeface="-apple-system"/>
              </a:rPr>
              <a:t>frontend JS </a:t>
            </a:r>
            <a:r>
              <a:rPr lang="en-US" sz="1200">
                <a:latin typeface="-apple-system"/>
              </a:rPr>
              <a:t>və ya </a:t>
            </a:r>
            <a:r>
              <a:rPr lang="en-US" sz="1200" b="1">
                <a:latin typeface="-apple-system"/>
              </a:rPr>
              <a:t>Postman</a:t>
            </a:r>
            <a:r>
              <a:rPr lang="en-US" sz="1200">
                <a:latin typeface="-apple-system"/>
              </a:rPr>
              <a:t>) bu URL-</a:t>
            </a:r>
            <a:r>
              <a:rPr lang="az-Latn-AZ" sz="1200">
                <a:latin typeface="-apple-system"/>
              </a:rPr>
              <a:t>y</a:t>
            </a:r>
            <a:r>
              <a:rPr lang="en-US" sz="1200">
                <a:latin typeface="-apple-system"/>
              </a:rPr>
              <a:t>ə sorğu göndərir:</a:t>
            </a:r>
            <a:r>
              <a:rPr lang="az-Latn-AZ" sz="1200">
                <a:latin typeface="-apple-system"/>
              </a:rPr>
              <a:t> Və cavab olaraq </a:t>
            </a:r>
            <a:r>
              <a:rPr lang="az-Latn-AZ" sz="1200" b="1">
                <a:latin typeface="-apple-system"/>
              </a:rPr>
              <a:t>posts</a:t>
            </a:r>
            <a:r>
              <a:rPr lang="az-Latn-AZ" sz="1200">
                <a:latin typeface="-apple-system"/>
              </a:rPr>
              <a:t> cədvəlindəki məlumatları </a:t>
            </a:r>
            <a:r>
              <a:rPr lang="az-Latn-AZ" sz="1200" b="1">
                <a:latin typeface="-apple-system"/>
              </a:rPr>
              <a:t>JSON</a:t>
            </a:r>
            <a:r>
              <a:rPr lang="az-Latn-AZ" sz="1200">
                <a:latin typeface="-apple-system"/>
              </a:rPr>
              <a:t> formatında alır.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HTTP header-lər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İlk sətr</a:t>
            </a:r>
            <a:r>
              <a:rPr lang="en-US" sz="1200"/>
              <a:t>: </a:t>
            </a: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qoyulub → bu </a:t>
            </a:r>
            <a:r>
              <a:rPr lang="en-US" sz="1200" b="1"/>
              <a:t>API</a:t>
            </a:r>
            <a:r>
              <a:rPr lang="az-Latn-AZ" sz="1200"/>
              <a:t> </a:t>
            </a:r>
            <a:r>
              <a:rPr lang="en-US" sz="1200"/>
              <a:t>-yə hər hansı domain sorğu göndər</a:t>
            </a:r>
            <a:r>
              <a:rPr lang="az-Latn-AZ" sz="1200"/>
              <a:t>ilə</a:t>
            </a:r>
            <a:r>
              <a:rPr lang="en-US" sz="1200"/>
              <a:t> bilər </a:t>
            </a:r>
            <a:r>
              <a:rPr lang="az-Latn-AZ" sz="1200"/>
              <a:t>mənasına gəlir </a:t>
            </a:r>
            <a:r>
              <a:rPr lang="en-US" sz="1200"/>
              <a:t>(CORS icazəsi).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İkinci sətr</a:t>
            </a:r>
            <a:r>
              <a:rPr lang="en-US" sz="1200"/>
              <a:t>: cavabın formatı </a:t>
            </a:r>
            <a:r>
              <a:rPr lang="en-US" sz="1200" b="1"/>
              <a:t>application/json </a:t>
            </a:r>
            <a:r>
              <a:rPr lang="en-US" sz="1200"/>
              <a:t>olur (ki, JS müştəriləri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az-Latn-AZ" sz="1200"/>
              <a:t>cavabı </a:t>
            </a:r>
            <a:r>
              <a:rPr lang="en-US" sz="1200"/>
              <a:t>JSON olaraq qəbul etsin).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Database və model fayllarını qoşmaq</a:t>
            </a:r>
            <a:r>
              <a:rPr lang="az-Latn-AZ" sz="1200"/>
              <a:t>:  Burada </a:t>
            </a:r>
            <a:r>
              <a:rPr lang="az-Latn-AZ" sz="1200" b="1"/>
              <a:t>initialize.php </a:t>
            </a:r>
            <a:r>
              <a:rPr lang="az-Latn-AZ" sz="1200"/>
              <a:t>daxil edilir → o da </a:t>
            </a:r>
            <a:r>
              <a:rPr lang="az-Latn-AZ" sz="1200" b="1"/>
              <a:t>config.php </a:t>
            </a:r>
            <a:r>
              <a:rPr lang="az-Latn-AZ" sz="1200"/>
              <a:t>(DB connection) və </a:t>
            </a:r>
            <a:r>
              <a:rPr lang="az-Latn-AZ" sz="1200" b="1"/>
              <a:t>post.php </a:t>
            </a:r>
            <a:r>
              <a:rPr lang="az-Latn-AZ" sz="1200"/>
              <a:t>(Post modeli) fayllarını qoşur.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F8541-250C-CE6F-9459-27035E30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45"/>
            <a:ext cx="3115110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5D124-8C55-335B-04B6-695C267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340"/>
            <a:ext cx="3334215" cy="63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B9F2A-54E8-D4DE-BD71-BD506680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119"/>
            <a:ext cx="322942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3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AD52-868A-A49D-2C7C-F35DBFC6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834E4-7194-1BE8-9FF4-2AE346D449A2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Model obyekti yaratmaq</a:t>
            </a:r>
            <a:r>
              <a:rPr lang="az-Latn-AZ" sz="1200">
                <a:latin typeface="-apple-system"/>
              </a:rPr>
              <a:t>: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$post = new Post($db) </a:t>
            </a:r>
            <a:r>
              <a:rPr lang="en-US" sz="1200"/>
              <a:t>→ Post class-ını DB bağlantısı ilə yaradır</a:t>
            </a:r>
            <a:r>
              <a:rPr lang="az-Latn-AZ" sz="1200"/>
              <a:t>ıq</a:t>
            </a:r>
            <a:r>
              <a:rPr lang="en-US" sz="1200"/>
              <a:t>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$result = $post-&gt;read() </a:t>
            </a:r>
            <a:r>
              <a:rPr lang="en-US" sz="1200"/>
              <a:t>→ Post::read() metodu </a:t>
            </a:r>
            <a:r>
              <a:rPr lang="en-US" sz="1200" b="1"/>
              <a:t>SELECT ... FROM posts ... </a:t>
            </a:r>
            <a:r>
              <a:rPr lang="en-US" sz="1200"/>
              <a:t>sorğusunu işlədib nəticəni </a:t>
            </a:r>
            <a:r>
              <a:rPr lang="az-Latn-AZ" sz="1200" b="1"/>
              <a:t>return</a:t>
            </a:r>
            <a:r>
              <a:rPr lang="az-Latn-AZ" sz="1200"/>
              <a:t> edir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Əgər nəticə 0-dan böyükdürsə → məlumat var. Əks halda "No posts found".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Bu metod, PDO() -da verilən konstandan asılı olaraq avtomatik istifadəyə yararlı hala gəlir: </a:t>
            </a:r>
            <a:r>
              <a:rPr lang="it-IT" sz="1200"/>
              <a:t>$db-&gt;setAttribute(PDO::ATTR_EMULATE_PREPARES, false);</a:t>
            </a:r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5487B-BC42-FC39-A572-B806E00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52"/>
            <a:ext cx="2210108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2FFBE-693E-9745-A18F-74D600BA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125"/>
            <a:ext cx="235300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704A-9B63-FD21-F388-3F793F40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7327C3-8095-898B-0F69-AA3A420EBA43}"/>
              </a:ext>
            </a:extLst>
          </p:cNvPr>
          <p:cNvSpPr txBox="1"/>
          <p:nvPr/>
        </p:nvSpPr>
        <p:spPr>
          <a:xfrm>
            <a:off x="203200" y="244826"/>
            <a:ext cx="1182254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Dövr ilə bütün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-ları oxumaq</a:t>
            </a:r>
            <a:r>
              <a:rPr lang="az-Latn-AZ" sz="1200">
                <a:latin typeface="-apple-system"/>
              </a:rPr>
              <a:t>: Hər sətir üçün </a:t>
            </a:r>
            <a:r>
              <a:rPr lang="az-Latn-AZ" sz="1200" b="1">
                <a:latin typeface="-apple-system"/>
              </a:rPr>
              <a:t>array</a:t>
            </a:r>
            <a:r>
              <a:rPr lang="az-Latn-AZ" sz="1200">
                <a:latin typeface="-apple-system"/>
              </a:rPr>
              <a:t> düzəldirik və </a:t>
            </a:r>
            <a:r>
              <a:rPr lang="az-Latn-AZ" sz="1200" b="1">
                <a:latin typeface="-apple-system"/>
              </a:rPr>
              <a:t>post_arr['data']</a:t>
            </a:r>
            <a:r>
              <a:rPr lang="az-Latn-AZ" sz="1200">
                <a:latin typeface="-apple-system"/>
              </a:rPr>
              <a:t>-ya əlavə edirik.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Cavab JSON formatında qaytarılır ki, frontend rahat işləsin.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F1B83-8671-72DB-BC42-225A9A92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31"/>
            <a:ext cx="3858163" cy="1009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F1FCE-91C3-F5ED-C579-38985C4A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8420"/>
            <a:ext cx="233395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4665-6B26-48AE-CE95-A646CF04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A938-E705-4AC3-2B4C-FF073AA6B729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Əgər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extract($row)</a:t>
            </a:r>
            <a:r>
              <a:rPr lang="en-US" sz="1200">
                <a:latin typeface="-apple-system"/>
              </a:rPr>
              <a:t> istifadə etməsəydi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, belə yazmalı idi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 b="1"/>
              <a:t>extract($row)</a:t>
            </a:r>
            <a:r>
              <a:rPr lang="az-Latn-AZ" sz="1200"/>
              <a:t> → bu array-in </a:t>
            </a:r>
            <a:r>
              <a:rPr lang="az-Latn-AZ" sz="1200" b="1"/>
              <a:t>key</a:t>
            </a:r>
            <a:r>
              <a:rPr lang="az-Latn-AZ" sz="1200"/>
              <a:t>-lərini </a:t>
            </a:r>
            <a:r>
              <a:rPr lang="az-Latn-AZ" sz="1200" b="1"/>
              <a:t>variable</a:t>
            </a:r>
            <a:r>
              <a:rPr lang="az-Latn-AZ" sz="1200"/>
              <a:t> kimi açır və </a:t>
            </a:r>
            <a:r>
              <a:rPr lang="az-Latn-AZ" sz="1200" b="1"/>
              <a:t>$row['id'] </a:t>
            </a:r>
            <a:r>
              <a:rPr lang="az-Latn-AZ" sz="1200"/>
              <a:t>əvəzinə sadəcə </a:t>
            </a:r>
            <a:r>
              <a:rPr lang="az-Latn-AZ" sz="1200" b="1"/>
              <a:t>$id </a:t>
            </a:r>
            <a:r>
              <a:rPr lang="az-Latn-AZ" sz="1200"/>
              <a:t>yazmaq mümkün olur. :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5FE90-0E88-7F09-EFC9-825F67EF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4"/>
            <a:ext cx="4286848" cy="201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2678F-D0A6-9160-03AF-B09513A9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65"/>
            <a:ext cx="387721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9B50F-BD51-88C1-39B1-711F9F52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BBBD21-7C6A-E5FC-2221-5DD849CC5AB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Ümumi struktur.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9F8D3-675D-2913-6A96-EAECA427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63"/>
            <a:ext cx="12192000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0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6ECA-6DC9-7346-37BE-8DDAC211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47A5B0-093C-49FA-59E8-3183C7B0E6BF}"/>
              </a:ext>
            </a:extLst>
          </p:cNvPr>
          <p:cNvSpPr txBox="1"/>
          <p:nvPr/>
        </p:nvSpPr>
        <p:spPr>
          <a:xfrm>
            <a:off x="184727" y="152461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https://www.postman.com</a:t>
            </a:r>
            <a:r>
              <a:rPr lang="az-Latn-AZ" sz="1200">
                <a:latin typeface="-apple-system"/>
              </a:rPr>
              <a:t> - api -ni test etmək üçün postman proqramını endiririk.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7E56F-5884-0509-2483-4E9265D4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34"/>
            <a:ext cx="12192000" cy="63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C109-F37A-712D-A66A-3B488297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AAAE13-8832-B6F0-9958-FCC3C135EF2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Sütunlar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AD50D-81B6-FB62-FFFA-53BE0DEB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23"/>
            <a:ext cx="12192000" cy="4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BDA2-8652-BE4C-A1FA-69677E1C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95D94-4471-96E6-CAD2-03AF31B64AA4}"/>
              </a:ext>
            </a:extLst>
          </p:cNvPr>
          <p:cNvSpPr txBox="1"/>
          <p:nvPr/>
        </p:nvSpPr>
        <p:spPr>
          <a:xfrm>
            <a:off x="184727" y="85905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Endpoint</a:t>
            </a:r>
            <a:r>
              <a:rPr lang="az-Latn-AZ" sz="1200">
                <a:latin typeface="-apple-system"/>
              </a:rPr>
              <a:t> -i yazırıq və nəticəni əldə edirik.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3F9AB-B696-C6A0-5D04-A5AA9CD9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795"/>
            <a:ext cx="12192000" cy="6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AFDC-4632-86C7-442D-7536E8FD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85B6C5-1F90-F047-07C9-5F5A51DC721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45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DE084-14C7-97E2-1E32-B42F19970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C6C24-D7C5-5DF9-6E97-F38AFAD7307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61711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31A9-FFD7-E458-B522-CAA22076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8C3457-FFFF-45EE-6445-D61D2DEA7724}"/>
              </a:ext>
            </a:extLst>
          </p:cNvPr>
          <p:cNvSpPr txBox="1"/>
          <p:nvPr/>
        </p:nvSpPr>
        <p:spPr>
          <a:xfrm>
            <a:off x="203200" y="244826"/>
            <a:ext cx="3223491" cy="532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Sadəcə </a:t>
            </a:r>
            <a:r>
              <a:rPr lang="az-Latn-AZ" sz="1200" b="1">
                <a:latin typeface="-apple-system"/>
              </a:rPr>
              <a:t>BİR</a:t>
            </a:r>
            <a:r>
              <a:rPr lang="az-Latn-AZ" sz="1200">
                <a:latin typeface="-apple-system"/>
              </a:rPr>
              <a:t> datanı çağırmaq üçün istifadə edəcəyimiz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read_single() </a:t>
            </a:r>
            <a:r>
              <a:rPr lang="az-Latn-AZ" sz="1200">
                <a:latin typeface="-apple-system"/>
              </a:rPr>
              <a:t>adında metodumuzu yazırıq.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 b="1">
                <a:solidFill>
                  <a:srgbClr val="0070C0"/>
                </a:solidFill>
                <a:latin typeface="-apple-system"/>
              </a:rPr>
              <a:t>bindParam() </a:t>
            </a:r>
            <a:r>
              <a:rPr lang="az-Latn-AZ" sz="1200">
                <a:latin typeface="-apple-system"/>
              </a:rPr>
              <a:t>metodunda yazılan </a:t>
            </a:r>
            <a:r>
              <a:rPr lang="az-Latn-AZ" sz="1200" b="1">
                <a:latin typeface="-apple-system"/>
              </a:rPr>
              <a:t>1</a:t>
            </a:r>
            <a:r>
              <a:rPr lang="az-Latn-AZ" sz="1200">
                <a:latin typeface="-apple-system"/>
              </a:rPr>
              <a:t> ədədi,  SQL sorğusundakı sual işarəsinin (</a:t>
            </a:r>
            <a:r>
              <a:rPr lang="az-Latn-AZ" sz="1200" b="1">
                <a:latin typeface="-apple-system"/>
              </a:rPr>
              <a:t>?</a:t>
            </a:r>
            <a:r>
              <a:rPr lang="az-Latn-AZ" sz="1200">
                <a:latin typeface="-apple-system"/>
              </a:rPr>
              <a:t>) mövqeyini göstərir.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?</a:t>
            </a:r>
            <a:r>
              <a:rPr lang="en-US" sz="1200"/>
              <a:t> → placeholder-dur (yəni sonradan dəyər qoyulacaq yer).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PDO-da </a:t>
            </a:r>
            <a:r>
              <a:rPr lang="en-US" sz="1200" b="1"/>
              <a:t>bindParam() </a:t>
            </a:r>
            <a:r>
              <a:rPr lang="en-US" sz="1200"/>
              <a:t>istifadə edərkən parametrin mövqeyini yazmalısan.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1</a:t>
            </a:r>
            <a:r>
              <a:rPr lang="en-US" sz="1200"/>
              <a:t> → birinci </a:t>
            </a:r>
            <a:r>
              <a:rPr lang="en-US" sz="1200" b="1"/>
              <a:t>?</a:t>
            </a:r>
            <a:r>
              <a:rPr lang="en-US" sz="1200"/>
              <a:t>-ə dəyəri bağla deməkdir.</a:t>
            </a:r>
            <a:endParaRPr lang="az-Latn-AZ" sz="1200"/>
          </a:p>
          <a:p>
            <a:pPr>
              <a:lnSpc>
                <a:spcPct val="150000"/>
              </a:lnSpc>
            </a:pPr>
            <a:endParaRPr lang="az-Latn-AZ" sz="1200"/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4A8AC-FBAD-0471-05CE-3E584030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55" y="0"/>
            <a:ext cx="869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7F45-8229-1520-CD74-1E815C56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5B47F2-3A52-CF23-0399-A2207D76013F}"/>
              </a:ext>
            </a:extLst>
          </p:cNvPr>
          <p:cNvSpPr txBox="1"/>
          <p:nvPr/>
        </p:nvSpPr>
        <p:spPr>
          <a:xfrm>
            <a:off x="203200" y="244826"/>
            <a:ext cx="118225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kod API endpoint-dir, hansı ki, </a:t>
            </a:r>
            <a:r>
              <a:rPr lang="en-US" sz="1200" b="1">
                <a:latin typeface="-apple-system"/>
              </a:rPr>
              <a:t>read_single.php </a:t>
            </a:r>
            <a:r>
              <a:rPr lang="en-US" sz="1200">
                <a:latin typeface="-apple-system"/>
              </a:rPr>
              <a:t>faylına </a:t>
            </a:r>
            <a:r>
              <a:rPr lang="en-US" sz="1200" b="1">
                <a:latin typeface="-apple-system"/>
              </a:rPr>
              <a:t>id</a:t>
            </a:r>
            <a:r>
              <a:rPr lang="en-US" sz="1200">
                <a:latin typeface="-apple-system"/>
              </a:rPr>
              <a:t> query parametri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?id=3 </a:t>
            </a:r>
            <a:r>
              <a:rPr lang="en-US" sz="1200">
                <a:latin typeface="-apple-system"/>
              </a:rPr>
              <a:t>kimi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göndərildikdə verilənlər bazasından həmin bir postun məlumatlarını oxuyur.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Post obyektinə </a:t>
            </a:r>
            <a:r>
              <a:rPr lang="en-US" sz="1200" b="1">
                <a:latin typeface="-apple-system"/>
              </a:rPr>
              <a:t>$id </a:t>
            </a:r>
            <a:r>
              <a:rPr lang="en-US" sz="1200">
                <a:latin typeface="-apple-system"/>
              </a:rPr>
              <a:t>təyin olunur, </a:t>
            </a:r>
            <a:r>
              <a:rPr lang="en-US" sz="1200" b="1">
                <a:latin typeface="-apple-system"/>
              </a:rPr>
              <a:t>read_single()</a:t>
            </a:r>
            <a:r>
              <a:rPr lang="en-US" sz="1200">
                <a:latin typeface="-apple-system"/>
              </a:rPr>
              <a:t> çağırılır və nəticədə alınan postun detalları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id, title, body, author, category_id, category_name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JSON formatında cavab kimi qaytarılır.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(Bu yəni, “tək bir postun JSON datasını gətirən API” funksiyasıdır.)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14C65-1D66-9BE3-EFC3-0783265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30" y="1260488"/>
            <a:ext cx="6816770" cy="5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86B5-370E-039C-9635-2AD8A7ED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142D1B-36B8-6995-F467-A74F9FB489F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E8880-5E6F-B72E-5188-E669F5A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930"/>
            <a:ext cx="12192000" cy="43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9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3B78-A082-4A72-9E88-F8C3CBFC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A73A24-3DE2-C52C-0DB5-0BE3BC4E93D9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0793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890C-E361-C6DF-52F3-1A5FE000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7419D-D04E-09F8-989A-9B961FEEAD9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5125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6560-1439-2213-7009-3E1527B9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EB3B80-9418-6627-AF38-8C97CCEF006A}"/>
              </a:ext>
            </a:extLst>
          </p:cNvPr>
          <p:cNvSpPr txBox="1"/>
          <p:nvPr/>
        </p:nvSpPr>
        <p:spPr>
          <a:xfrm>
            <a:off x="92365" y="198644"/>
            <a:ext cx="450734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Verilənlər bazasına </a:t>
            </a:r>
            <a:r>
              <a:rPr lang="az-Latn-AZ" sz="1200">
                <a:latin typeface="-apple-system"/>
              </a:rPr>
              <a:t>datalar əlavə etmək üçün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create() </a:t>
            </a:r>
            <a:r>
              <a:rPr lang="az-Latn-AZ" sz="1200">
                <a:latin typeface="-apple-system"/>
              </a:rPr>
              <a:t>adında metod yaradırıq. </a:t>
            </a: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İlk öncə bu faylda olan kodları incələyək. Sonra isə, `</a:t>
            </a:r>
            <a:r>
              <a:rPr lang="az-Latn-AZ" sz="1200" b="1">
                <a:latin typeface="-apple-system"/>
              </a:rPr>
              <a:t>api\create.php</a:t>
            </a:r>
            <a:r>
              <a:rPr lang="az-Latn-AZ" sz="1200">
                <a:latin typeface="-apple-system"/>
              </a:rPr>
              <a:t>`  adında fayl yaradaraq, ora da yazacağımız kodları incələyəcəyik.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  <a:p>
            <a:endParaRPr lang="az-Latn-AZ" sz="1200">
              <a:latin typeface="-apple-system"/>
            </a:endParaRPr>
          </a:p>
          <a:p>
            <a:pPr marL="228600" indent="-228600">
              <a:buAutoNum type="arabicParenR"/>
            </a:pPr>
            <a:r>
              <a:rPr lang="az-Latn-AZ" sz="1200">
                <a:latin typeface="-apple-system"/>
              </a:rPr>
              <a:t>Datları ən sonda göndərəcəyik.</a:t>
            </a:r>
          </a:p>
          <a:p>
            <a:pPr marL="228600" indent="-228600">
              <a:buAutoNum type="arabicParenR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Bu dataları </a:t>
            </a:r>
            <a:r>
              <a:rPr lang="az-Latn-AZ" sz="1200" b="1">
                <a:latin typeface="-apple-system"/>
              </a:rPr>
              <a:t>POSTMAN</a:t>
            </a:r>
            <a:r>
              <a:rPr lang="az-Latn-AZ" sz="1200">
                <a:latin typeface="-apple-system"/>
              </a:rPr>
              <a:t> proqramından göndərəcəyik.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2) Aşağıda yazılanlar </a:t>
            </a:r>
            <a:r>
              <a:rPr lang="az-Latn-AZ" sz="1200" b="1">
                <a:latin typeface="-apple-system"/>
              </a:rPr>
              <a:t>create.php </a:t>
            </a:r>
            <a:r>
              <a:rPr lang="az-Latn-AZ" sz="1200">
                <a:latin typeface="-apple-system"/>
              </a:rPr>
              <a:t>faylı ilə edilir.</a:t>
            </a: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Həmin dataları, </a:t>
            </a:r>
            <a:r>
              <a:rPr lang="az-Latn-AZ" sz="1200" b="1">
                <a:latin typeface="-apple-system"/>
              </a:rPr>
              <a:t>json_decode() </a:t>
            </a:r>
            <a:r>
              <a:rPr lang="az-Latn-AZ" sz="1200">
                <a:latin typeface="-apple-system"/>
              </a:rPr>
              <a:t>ilə obyektə çevirəcəyik.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Sonra, bu dataları </a:t>
            </a:r>
            <a:r>
              <a:rPr lang="az-Latn-AZ" sz="1200" b="1">
                <a:latin typeface="-apple-system"/>
              </a:rPr>
              <a:t>title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body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author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category_id </a:t>
            </a:r>
            <a:r>
              <a:rPr lang="az-Latn-AZ" sz="1200">
                <a:latin typeface="-apple-system"/>
              </a:rPr>
              <a:t>adlı xassələrə yerləşdirəcəyik.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A907E-6DFC-DC52-466E-6BBA6D08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56" y="0"/>
            <a:ext cx="749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46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4449-03C4-459D-035B-BE1ACCAD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CCD084-73BC-21E3-0BD5-EA83B5A0198F}"/>
              </a:ext>
            </a:extLst>
          </p:cNvPr>
          <p:cNvSpPr txBox="1"/>
          <p:nvPr/>
        </p:nvSpPr>
        <p:spPr>
          <a:xfrm>
            <a:off x="184727" y="1057626"/>
            <a:ext cx="11822545" cy="514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execute() </a:t>
            </a:r>
            <a:r>
              <a:rPr lang="en-US" sz="1200">
                <a:latin typeface="-apple-system"/>
              </a:rPr>
              <a:t>yazmışıq?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prepare() </a:t>
            </a:r>
            <a:r>
              <a:rPr lang="en-US" sz="1200">
                <a:latin typeface="-apple-system"/>
              </a:rPr>
              <a:t>sadəcə SQL sorğunu hazırlayır, amma onu icra etmir.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bindParam() </a:t>
            </a:r>
            <a:r>
              <a:rPr lang="en-US" sz="1200">
                <a:latin typeface="-apple-system"/>
              </a:rPr>
              <a:t>sadəcə dəyişənləri sorğunun içindəki yerlərə bağlayır.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Əslində sorğunu </a:t>
            </a:r>
            <a:r>
              <a:rPr lang="en-US" sz="1200" b="1">
                <a:latin typeface="-apple-system"/>
              </a:rPr>
              <a:t>işlədib DB-</a:t>
            </a:r>
            <a:r>
              <a:rPr lang="az-Latn-AZ" sz="1200" b="1">
                <a:latin typeface="-apple-system"/>
              </a:rPr>
              <a:t>s</a:t>
            </a:r>
            <a:r>
              <a:rPr lang="en-US" sz="1200" b="1">
                <a:latin typeface="-apple-system"/>
              </a:rPr>
              <a:t>ə </a:t>
            </a:r>
            <a:r>
              <a:rPr lang="en-US" sz="1200">
                <a:latin typeface="-apple-system"/>
              </a:rPr>
              <a:t>göndərən əməliyyat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execute()</a:t>
            </a:r>
            <a:r>
              <a:rPr lang="en-US" sz="1200">
                <a:latin typeface="-apple-system"/>
              </a:rPr>
              <a:t>-dur.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Yəni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prepare() </a:t>
            </a:r>
            <a:r>
              <a:rPr lang="en-US" sz="1200"/>
              <a:t>→ SQL sorğusunu hazırla.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bindParam() </a:t>
            </a:r>
            <a:r>
              <a:rPr lang="en-US" sz="1200"/>
              <a:t>→ dəyərləri SQL-dəki :title, :body və s. yerlərə bağla.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execute() </a:t>
            </a:r>
            <a:r>
              <a:rPr lang="en-US" sz="1200"/>
              <a:t>→ indi isə hazır olan sorğunu </a:t>
            </a:r>
            <a:r>
              <a:rPr lang="en-US" sz="1200" b="1"/>
              <a:t>DB-də işə sal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Niyə ən sonda yazılır?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Çünki sorğunu icra etməzdən əvvəl bütün lazımi parametrlər bind olunmalıdır. Əgər əvvəl </a:t>
            </a:r>
            <a:r>
              <a:rPr lang="en-US" sz="1200" b="1"/>
              <a:t>execute() </a:t>
            </a:r>
            <a:r>
              <a:rPr lang="en-US" sz="1200"/>
              <a:t>yazsan, sorğu işləyəcək amma dəyişənlər bağlanmayacaq → nəticədə səhv və ya boş nəticə çıxacaq.Niyə ən sonda yazılır? Çünki sorğunu icra etməzdən əvvəl bütün lazımi parametrlər bind olunmalıdır. Əgər əvvəl </a:t>
            </a:r>
            <a:r>
              <a:rPr lang="en-US" sz="1200" b="1"/>
              <a:t>execute() </a:t>
            </a:r>
            <a:r>
              <a:rPr lang="en-US" sz="1200"/>
              <a:t>yazsan, sorğu işləyəcək amma dəyişənlər bağlanmayacaq → nəticədə səhv və ya boş nəticə çıxacaq.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AB432-8BAB-7085-5885-620C615F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337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729B-2F4C-BF33-77EB-EBCE7C98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4F994-6EF7-AC01-B812-052CD634ED29}"/>
              </a:ext>
            </a:extLst>
          </p:cNvPr>
          <p:cNvSpPr txBox="1"/>
          <p:nvPr/>
        </p:nvSpPr>
        <p:spPr>
          <a:xfrm>
            <a:off x="203200" y="244826"/>
            <a:ext cx="11822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adında yeni </a:t>
            </a:r>
            <a:r>
              <a:rPr lang="az-Latn-AZ" sz="1600" b="1">
                <a:latin typeface="-apple-system"/>
              </a:rPr>
              <a:t>cədvəl</a:t>
            </a:r>
            <a:r>
              <a:rPr lang="az-Latn-AZ" sz="1600">
                <a:latin typeface="-apple-system"/>
              </a:rPr>
              <a:t> yaradırıq və aşağıdakı sütunları əlavə edirik.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/>
              <a:t>Əgər sütun artırmaq lazım olarsa, </a:t>
            </a:r>
            <a:r>
              <a:rPr lang="az-Latn-AZ" sz="1600" b="1"/>
              <a:t>TABLE NAME </a:t>
            </a:r>
            <a:r>
              <a:rPr lang="az-Latn-AZ" sz="1600"/>
              <a:t>yazılan yerdəki </a:t>
            </a:r>
            <a:r>
              <a:rPr lang="az-Latn-AZ" sz="1600" b="1"/>
              <a:t>ADD</a:t>
            </a:r>
            <a:r>
              <a:rPr lang="az-Latn-AZ" sz="1600"/>
              <a:t> sahəsinə </a:t>
            </a:r>
            <a:r>
              <a:rPr lang="az-Latn-AZ" sz="1600" b="1"/>
              <a:t>ədəd</a:t>
            </a:r>
            <a:r>
              <a:rPr lang="az-Latn-AZ" sz="1600"/>
              <a:t> əlavə edərək </a:t>
            </a:r>
            <a:r>
              <a:rPr lang="az-Latn-AZ" sz="1600" b="1"/>
              <a:t>GO</a:t>
            </a:r>
            <a:r>
              <a:rPr lang="az-Latn-AZ" sz="1600"/>
              <a:t> düyməsini klikləməz lazımdır.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8C069-457F-EE58-A5CE-A5E5C64C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501"/>
            <a:ext cx="12192000" cy="4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4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59CE-F3A2-7306-F6D8-99B08239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8895CF-1F60-69D9-1234-1AA4ED4CF26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create.php </a:t>
            </a:r>
            <a:r>
              <a:rPr lang="az-Latn-AZ" sz="1200">
                <a:latin typeface="-apple-system"/>
              </a:rPr>
              <a:t>faylı ilə </a:t>
            </a:r>
            <a:r>
              <a:rPr lang="az-Latn-AZ" sz="1200" b="1">
                <a:latin typeface="-apple-system"/>
              </a:rPr>
              <a:t>request body </a:t>
            </a:r>
            <a:r>
              <a:rPr lang="az-Latn-AZ" sz="1200">
                <a:latin typeface="-apple-system"/>
              </a:rPr>
              <a:t>məlumatını oxuyub, xassələrə yerləşdiririk.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D18E1-48A8-8AF4-774D-F1482670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715"/>
            <a:ext cx="12192000" cy="53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59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F8DD-F1D5-5E95-C241-65808AB1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81EEC-CFA7-97A9-470E-4CCC053E40DC}"/>
              </a:ext>
            </a:extLst>
          </p:cNvPr>
          <p:cNvSpPr txBox="1"/>
          <p:nvPr/>
        </p:nvSpPr>
        <p:spPr>
          <a:xfrm>
            <a:off x="203200" y="992972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header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-lər nə üçündür?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Access-Control-Allow-Origin: *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“Hansı domenlər mənim API-mlə işləyə bilər?” sualına cavabdır.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o deməkdir ki, istənilən sayt və ya proqram bu API-yə sorğu göndərə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yalnız müəyyən sayt icazəli olsun istəsəydin, məsələn </a:t>
            </a:r>
            <a:r>
              <a:rPr lang="en-US" sz="1200" b="1"/>
              <a:t>http://example.com</a:t>
            </a:r>
            <a:r>
              <a:rPr lang="en-US" sz="1200"/>
              <a:t>, belə yazardın: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Content-Type: application/json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Server deyir ki, “Mənim cavabımın formatı </a:t>
            </a:r>
            <a:r>
              <a:rPr lang="en-US" sz="1200" b="1"/>
              <a:t>JSON</a:t>
            </a:r>
            <a:r>
              <a:rPr lang="en-US" sz="1200"/>
              <a:t> olacaq”.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Postman</a:t>
            </a:r>
            <a:r>
              <a:rPr lang="en-US" sz="1200"/>
              <a:t> və ya </a:t>
            </a:r>
            <a:r>
              <a:rPr lang="en-US" sz="1200" b="1"/>
              <a:t>browser</a:t>
            </a:r>
            <a:r>
              <a:rPr lang="az-Latn-AZ" sz="1200" b="1"/>
              <a:t>,</a:t>
            </a:r>
            <a:r>
              <a:rPr lang="en-US" sz="1200"/>
              <a:t> JSON gözləyəcək.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2B52-4EC7-C848-A8E9-2B008347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12331" cy="78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15506-1783-9B6B-3EEB-13923429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325"/>
            <a:ext cx="457263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9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5493-F2FF-1AB1-95A0-5170106F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569D50-FF4E-BC85-9D16-BDBF864E0FED}"/>
              </a:ext>
            </a:extLst>
          </p:cNvPr>
          <p:cNvSpPr txBox="1"/>
          <p:nvPr/>
        </p:nvSpPr>
        <p:spPr>
          <a:xfrm>
            <a:off x="203200" y="244826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Access-Control-Allow-Methods: POST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API-yə hansı </a:t>
            </a:r>
            <a:r>
              <a:rPr lang="en-US" sz="1200" b="1">
                <a:latin typeface="-apple-system"/>
              </a:rPr>
              <a:t>HTTP</a:t>
            </a:r>
            <a:r>
              <a:rPr lang="en-US" sz="1200">
                <a:latin typeface="-apple-system"/>
              </a:rPr>
              <a:t> metodları ilə müraciət etmək olar, onu göstərir.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yalnız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yazılıb → deməli bu endpoint ancaq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sorğularını qəbul edir.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həm </a:t>
            </a:r>
            <a:r>
              <a:rPr lang="en-US" sz="1200" b="1">
                <a:latin typeface="-apple-system"/>
              </a:rPr>
              <a:t>GET</a:t>
            </a:r>
            <a:r>
              <a:rPr lang="en-US" sz="1200">
                <a:latin typeface="-apple-system"/>
              </a:rPr>
              <a:t>, həm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istəsəydin, belə yazardın: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Access-Control-Allow-Headers: ...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Müştəri</a:t>
            </a:r>
            <a:r>
              <a:rPr lang="az-Latn-AZ" sz="1200"/>
              <a:t>dən</a:t>
            </a:r>
            <a:r>
              <a:rPr lang="en-US" sz="1200"/>
              <a:t> (Postman, frontend) hansı xüsusi </a:t>
            </a:r>
            <a:r>
              <a:rPr lang="en-US" sz="1200" b="1"/>
              <a:t>HTTP</a:t>
            </a:r>
            <a:r>
              <a:rPr lang="en-US" sz="1200"/>
              <a:t> başlıqları (headers) göndər</a:t>
            </a:r>
            <a:r>
              <a:rPr lang="az-Latn-AZ" sz="1200"/>
              <a:t>ilə</a:t>
            </a:r>
            <a:r>
              <a:rPr lang="en-US" sz="1200"/>
              <a:t> bilə</a:t>
            </a:r>
            <a:r>
              <a:rPr lang="az-Latn-AZ" sz="1200"/>
              <a:t>r, bunu təyin edir</a:t>
            </a:r>
            <a:r>
              <a:rPr lang="en-US" sz="1200"/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/>
              <a:t>Content-Type</a:t>
            </a:r>
            <a:r>
              <a:rPr lang="en-US" sz="1200"/>
              <a:t>, </a:t>
            </a:r>
            <a:r>
              <a:rPr lang="en-US" sz="1200" b="1"/>
              <a:t>Authorization</a:t>
            </a:r>
            <a:r>
              <a:rPr lang="en-US" sz="1200"/>
              <a:t>, </a:t>
            </a:r>
            <a:r>
              <a:rPr lang="en-US" sz="1200" b="1"/>
              <a:t>X-Requested-With</a:t>
            </a:r>
            <a:r>
              <a:rPr lang="en-US" sz="1200"/>
              <a:t> və s. sadalanıb → yəni bunları sorğuda göndərə bilərsən, server bloklamayacaq.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Bunlar hamısı </a:t>
            </a:r>
            <a:r>
              <a:rPr lang="en-US" sz="1200" b="1"/>
              <a:t>CORS</a:t>
            </a:r>
            <a:r>
              <a:rPr lang="en-US" sz="1200"/>
              <a:t> (Cross-Origin Resource Sharing) ilə bağlıdır. Yəni başqa domenlərdən </a:t>
            </a:r>
            <a:r>
              <a:rPr lang="en-US" sz="1200" b="1"/>
              <a:t>API</a:t>
            </a:r>
            <a:r>
              <a:rPr lang="en-US" sz="1200"/>
              <a:t>-yə qoşulma qaydalarını idarə edir.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65459-8125-7DC9-2E95-BE84618F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446"/>
            <a:ext cx="393437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72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66383-F06F-6E3C-7BFC-8735AB7E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0880B5-4151-FA2D-2D07-EB7D7FD0BC7C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2) </a:t>
            </a:r>
            <a:r>
              <a:rPr lang="en-US" sz="1200" b="1">
                <a:latin typeface="-apple-system"/>
              </a:rPr>
              <a:t>php://input </a:t>
            </a:r>
            <a:r>
              <a:rPr lang="en-US" sz="1200">
                <a:latin typeface="-apple-system"/>
              </a:rPr>
              <a:t>nə üçündür?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php://input </a:t>
            </a:r>
            <a:r>
              <a:rPr lang="en-US" sz="1200"/>
              <a:t>→ PHP-də xüsusi stream-dir. Müştərinin (</a:t>
            </a:r>
            <a:r>
              <a:rPr lang="en-US" sz="1200" b="1"/>
              <a:t>Postman</a:t>
            </a:r>
            <a:r>
              <a:rPr lang="en-US" sz="1200"/>
              <a:t>, </a:t>
            </a:r>
            <a:r>
              <a:rPr lang="en-US" sz="1200" b="1"/>
              <a:t>frontend</a:t>
            </a:r>
            <a:r>
              <a:rPr lang="en-US" sz="1200"/>
              <a:t>, və s.) göndərdiyi </a:t>
            </a:r>
            <a:r>
              <a:rPr lang="en-US" sz="1200" b="1"/>
              <a:t>raw</a:t>
            </a:r>
            <a:r>
              <a:rPr lang="en-US" sz="1200"/>
              <a:t> (xam) </a:t>
            </a:r>
            <a:r>
              <a:rPr lang="en-US" sz="1200" b="1"/>
              <a:t>request body </a:t>
            </a:r>
            <a:r>
              <a:rPr lang="en-US" sz="1200"/>
              <a:t>məlumatını oxumaq üçün istifadə olunur.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əsasən </a:t>
            </a:r>
            <a:r>
              <a:rPr lang="en-US" sz="1200" b="1"/>
              <a:t>POST, PUT, PATCH </a:t>
            </a:r>
            <a:r>
              <a:rPr lang="en-US" sz="1200"/>
              <a:t>sorğularında istifadə edilir.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Əgər </a:t>
            </a:r>
            <a:r>
              <a:rPr lang="en-US" sz="1200" b="1"/>
              <a:t>Postman</a:t>
            </a:r>
            <a:r>
              <a:rPr lang="en-US" sz="1200"/>
              <a:t>-dan </a:t>
            </a:r>
            <a:r>
              <a:rPr lang="en-US" sz="1200" b="1"/>
              <a:t>JSON</a:t>
            </a:r>
            <a:r>
              <a:rPr lang="en-US" sz="1200"/>
              <a:t> formatında data göndərsən:</a:t>
            </a:r>
            <a:r>
              <a:rPr lang="az-Latn-AZ" sz="1200"/>
              <a:t> həmin </a:t>
            </a:r>
            <a:r>
              <a:rPr lang="az-Latn-AZ" sz="1200" b="1"/>
              <a:t>JSON</a:t>
            </a:r>
            <a:r>
              <a:rPr lang="az-Latn-AZ" sz="1200"/>
              <a:t> xam formada </a:t>
            </a:r>
            <a:r>
              <a:rPr lang="az-Latn-AZ" sz="1200" b="1"/>
              <a:t>php://input</a:t>
            </a:r>
            <a:r>
              <a:rPr lang="az-Latn-AZ" sz="1200"/>
              <a:t>-da olur.</a:t>
            </a:r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Sonra </a:t>
            </a:r>
            <a:r>
              <a:rPr lang="en-US" sz="1200" b="1"/>
              <a:t>file_get_contents("php://input") </a:t>
            </a:r>
            <a:r>
              <a:rPr lang="en-US" sz="1200"/>
              <a:t>ilə onu oxuyursan → bu </a:t>
            </a:r>
            <a:r>
              <a:rPr lang="en-US" sz="1200" b="1"/>
              <a:t>JSON string </a:t>
            </a:r>
            <a:r>
              <a:rPr lang="en-US" sz="1200"/>
              <a:t>olur.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Daha sonra </a:t>
            </a:r>
            <a:r>
              <a:rPr lang="en-US" sz="1200" b="1"/>
              <a:t>json_decode() </a:t>
            </a:r>
            <a:r>
              <a:rPr lang="en-US" sz="1200"/>
              <a:t>ilə onu </a:t>
            </a:r>
            <a:r>
              <a:rPr lang="en-US" sz="1200" b="1"/>
              <a:t>PHP obyektinə </a:t>
            </a:r>
            <a:r>
              <a:rPr lang="en-US" sz="1200"/>
              <a:t>çevirirsən.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Qısası</a:t>
            </a:r>
            <a:r>
              <a:rPr lang="en-US" sz="1200"/>
              <a:t>: </a:t>
            </a:r>
            <a:r>
              <a:rPr lang="en-US" sz="1200" b="1"/>
              <a:t>php://input = Postman </a:t>
            </a:r>
            <a:r>
              <a:rPr lang="en-US" sz="1200"/>
              <a:t>və ya </a:t>
            </a:r>
            <a:r>
              <a:rPr lang="en-US" sz="1200" b="1"/>
              <a:t>frontend</a:t>
            </a:r>
            <a:r>
              <a:rPr lang="en-US" sz="1200"/>
              <a:t>-dən gələn </a:t>
            </a:r>
            <a:r>
              <a:rPr lang="en-US" sz="1200" b="1"/>
              <a:t>JSON</a:t>
            </a:r>
            <a:r>
              <a:rPr lang="en-US" sz="1200"/>
              <a:t>-u götürmək üçün kanaldır.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E164E-EF71-F0DC-2493-63CFEE0E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051"/>
            <a:ext cx="426779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3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A6CF-B86D-3366-C904-AF4145C2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9F0F66-FFE4-1009-D953-0E27CA537432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Postman-ın Headers bölməsində olan aşağıdakı məlumatlar HTTP sorğusunun metadata-sıdır – yəni sorğunun özü haqqında əlavə məlumat verir.</a:t>
            </a:r>
          </a:p>
          <a:p>
            <a:endParaRPr lang="az-Latn-AZ" sz="1200" b="1">
              <a:latin typeface="-apple-system"/>
            </a:endParaRPr>
          </a:p>
          <a:p>
            <a:endParaRPr lang="az-Latn-AZ" sz="1200" b="1">
              <a:latin typeface="-apple-system"/>
            </a:endParaRPr>
          </a:p>
          <a:p>
            <a:r>
              <a:rPr lang="en-US" sz="1200"/>
              <a:t>1. </a:t>
            </a:r>
            <a:r>
              <a:rPr lang="en-US" sz="1200" b="1"/>
              <a:t>Postman-Token: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Bu Postman tərəfindən avtomatik əlavə olunur.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Məqsədi sorğunun unikallığını təmin etməkdir (cache-lənməsin deyə).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Serverə xüsusi təsiri yoxdur, Postman üçün “identifikator” rolunu oynayır.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2. </a:t>
            </a:r>
            <a:r>
              <a:rPr lang="en-US" sz="1200" b="1"/>
              <a:t>Content-Type: application/json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Serverə deyir ki:</a:t>
            </a:r>
            <a:r>
              <a:rPr lang="az-Latn-AZ" sz="1200"/>
              <a:t> </a:t>
            </a:r>
            <a:r>
              <a:rPr lang="en-US" sz="1200"/>
              <a:t>“Mənim göndərdiyim məlumatın (request body) formatı JSON-dur.”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Məsələn, əgər application/x-www-form-urlencoded olsaydı → bu zaman body fərqli formatda göndəriləcəkdi.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vacibdir, çünki server (sənin PHP API-n) JSON gözləyir.</a:t>
            </a:r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7F0A7-53E5-3A3F-3E95-997E015F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3617"/>
            <a:ext cx="12192000" cy="30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5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E477-DCEB-50B8-BA3F-9D98B990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30F06C-F6BD-1C9D-1B02-D48B0028B285}"/>
              </a:ext>
            </a:extLst>
          </p:cNvPr>
          <p:cNvSpPr txBox="1"/>
          <p:nvPr/>
        </p:nvSpPr>
        <p:spPr>
          <a:xfrm>
            <a:off x="203200" y="244826"/>
            <a:ext cx="118225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3. </a:t>
            </a:r>
            <a:r>
              <a:rPr lang="en-US" sz="1200" b="1">
                <a:latin typeface="-apple-system"/>
              </a:rPr>
              <a:t>Content-Length: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Body-də neçə byte məlumat göndərildiyini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Postman avtomatik hesablaya bilir, sənin yazmağına ehtiyac yoxdur.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 bu dəyərə baxaraq bilir ki, “Mənə gələn request body 123 byte uzunluqdadır”.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4. </a:t>
            </a:r>
            <a:r>
              <a:rPr lang="en-US" sz="1200" b="1">
                <a:latin typeface="-apple-system"/>
              </a:rPr>
              <a:t>Host: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Serverin hansı host-a (domen və ya IP-ə) sorğu göndərildiyini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Məsələn:</a:t>
            </a:r>
          </a:p>
          <a:p>
            <a:pPr marL="1085850" lvl="2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-apple-system"/>
              </a:rPr>
              <a:t>localhost:8000</a:t>
            </a:r>
          </a:p>
          <a:p>
            <a:pPr marL="1085850" lvl="2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-apple-system"/>
              </a:rPr>
              <a:t>api.example.com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HTTP/1.1 protokolunda vacib header-dir.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5. </a:t>
            </a:r>
            <a:r>
              <a:rPr lang="en-US" sz="1200" b="1">
                <a:latin typeface="-apple-system"/>
              </a:rPr>
              <a:t>User-Agent: PostmanRuntime/7.43.0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Sorğunu göndərən proqram və versiyasını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PostmanRuntime/7.43.0 yazılıb → deməli Postman göndərib.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browserdən göndərsəydin, məsələn Chrome olsaydı</a:t>
            </a:r>
            <a:r>
              <a:rPr lang="az-Latn-AZ" sz="1200">
                <a:latin typeface="-apple-system"/>
              </a:rPr>
              <a:t> aşağıdakı kimi olacaqdı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3361C-2E62-1B7E-8601-776BD786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8517"/>
            <a:ext cx="756390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1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7C75-542D-9DAA-3FBF-DA9C242C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2167C7-E080-4CBB-30A6-CA35789F979C}"/>
              </a:ext>
            </a:extLst>
          </p:cNvPr>
          <p:cNvSpPr txBox="1"/>
          <p:nvPr/>
        </p:nvSpPr>
        <p:spPr>
          <a:xfrm>
            <a:off x="203200" y="244826"/>
            <a:ext cx="1182254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6. </a:t>
            </a:r>
            <a:r>
              <a:rPr lang="en-US" sz="1200" b="1">
                <a:latin typeface="-apple-system"/>
              </a:rPr>
              <a:t>Accept: /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Serverə deyir ki: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“Mən cavabda istənilən formatı qəbul edə bilərəm (JSON, HTML, XML fərq etmir).”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application/json yazsaydı → yalnız JSON cavab istədiyini bildirəcəkdi.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7. </a:t>
            </a:r>
            <a:r>
              <a:rPr lang="en-US" sz="1200" b="1">
                <a:latin typeface="-apple-system"/>
              </a:rPr>
              <a:t>Accept-Encoding: gzip, deflate, br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Cavabın sıxılma (compression) formatlarını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Deməkdir ki, “Əgər server istəsə, cavabı gzip, deflate və ya br (Brotli) formatında sıxıb göndərə bilərəm, mən aça bilərəm.”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performans üçündür (trafiki azaldır).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8. </a:t>
            </a:r>
            <a:r>
              <a:rPr lang="en-US" sz="1200" b="1">
                <a:latin typeface="-apple-system"/>
              </a:rPr>
              <a:t>Connection: keep-alive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TCP bağlantısının bir neçə sorğu üçün açıq qalacağını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Yəni hər dəfə yeni TCP bağlantısı yaratmaq əvəzinə, eyni bağlantı üzərindən ardıcıl sorğular göndərmək olur → sürəti artırır.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close olsaydı → server cavabı göndərib bağlantını bağlayardı.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2868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F9AF-3689-6373-F718-4925561E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94EFB3-51E0-143C-F927-0F087276EF21}"/>
              </a:ext>
            </a:extLst>
          </p:cNvPr>
          <p:cNvSpPr txBox="1"/>
          <p:nvPr/>
        </p:nvSpPr>
        <p:spPr>
          <a:xfrm>
            <a:off x="203200" y="244826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Body</a:t>
            </a:r>
            <a:r>
              <a:rPr lang="az-Latn-AZ" sz="1200">
                <a:latin typeface="-apple-system"/>
              </a:rPr>
              <a:t> bölməsindən </a:t>
            </a:r>
            <a:r>
              <a:rPr lang="en-US" sz="1200" b="1">
                <a:latin typeface="-apple-system"/>
              </a:rPr>
              <a:t>raw</a:t>
            </a:r>
            <a:r>
              <a:rPr lang="en-US" sz="1200">
                <a:latin typeface="-apple-system"/>
              </a:rPr>
              <a:t> alt b</a:t>
            </a:r>
            <a:r>
              <a:rPr lang="az-Latn-AZ" sz="1200">
                <a:latin typeface="-apple-system"/>
              </a:rPr>
              <a:t>ölməsinə daxil olaraq </a:t>
            </a:r>
            <a:r>
              <a:rPr lang="az-Latn-AZ" sz="1200" b="1">
                <a:latin typeface="-apple-system"/>
              </a:rPr>
              <a:t>JSON formatında data </a:t>
            </a:r>
            <a:r>
              <a:rPr lang="az-Latn-AZ" sz="1200">
                <a:latin typeface="-apple-system"/>
              </a:rPr>
              <a:t>göndəririk.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Ancaq belə bir xəta ilə rastlaşa bilərik. Bu xəta MySQL-in “</a:t>
            </a:r>
            <a:r>
              <a:rPr lang="az-Latn-AZ" sz="1200" b="1">
                <a:latin typeface="-apple-system"/>
              </a:rPr>
              <a:t>STRICT</a:t>
            </a:r>
            <a:r>
              <a:rPr lang="az-Latn-AZ" sz="1200">
                <a:latin typeface="-apple-system"/>
              </a:rPr>
              <a:t>” rejimindən gəlir.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9FE99-8DC2-7ECB-E0E8-1D850637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089"/>
            <a:ext cx="12192000" cy="2677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4F34B-230C-9075-BB8A-ABFFD180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2"/>
          <a:stretch>
            <a:fillRect/>
          </a:stretch>
        </p:blipFill>
        <p:spPr>
          <a:xfrm>
            <a:off x="0" y="4833919"/>
            <a:ext cx="12192000" cy="20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2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F78-B6DF-13C2-3A53-FC237A6F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180E31-9371-68CC-C34B-0B61CF1A0AFF}"/>
              </a:ext>
            </a:extLst>
          </p:cNvPr>
          <p:cNvSpPr txBox="1"/>
          <p:nvPr/>
        </p:nvSpPr>
        <p:spPr>
          <a:xfrm>
            <a:off x="203200" y="244826"/>
            <a:ext cx="118225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Niyə baş verir?</a:t>
            </a:r>
          </a:p>
          <a:p>
            <a:endParaRPr lang="en-US" sz="1200" b="1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cədvəlində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sütunu </a:t>
            </a:r>
            <a:r>
              <a:rPr lang="en-US" sz="1200" b="1">
                <a:latin typeface="-apple-system"/>
              </a:rPr>
              <a:t>NOT NULL </a:t>
            </a:r>
            <a:r>
              <a:rPr lang="en-US" sz="1200">
                <a:latin typeface="-apple-system"/>
              </a:rPr>
              <a:t>olaraq yaradılı</a:t>
            </a:r>
            <a:r>
              <a:rPr lang="az-Latn-AZ" sz="1200">
                <a:latin typeface="-apple-system"/>
              </a:rPr>
              <a:t>b</a:t>
            </a:r>
            <a:r>
              <a:rPr lang="en-US" sz="1200">
                <a:latin typeface="-apple-system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Amma </a:t>
            </a:r>
            <a:r>
              <a:rPr lang="az-Latn-AZ" sz="1200">
                <a:latin typeface="-apple-system"/>
              </a:rPr>
              <a:t>biz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INSERT</a:t>
            </a:r>
            <a:r>
              <a:rPr lang="en-US" sz="1200">
                <a:latin typeface="-apple-system"/>
              </a:rPr>
              <a:t> sorğusunda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üçün heç bir dəyər göndərmi</a:t>
            </a:r>
            <a:r>
              <a:rPr lang="az-Latn-AZ" sz="1200">
                <a:latin typeface="-apple-system"/>
              </a:rPr>
              <a:t>rik</a:t>
            </a:r>
            <a:r>
              <a:rPr lang="en-US" sz="1200">
                <a:latin typeface="-apple-system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MySQL NOT NULL </a:t>
            </a:r>
            <a:r>
              <a:rPr lang="en-US" sz="1200">
                <a:latin typeface="-apple-system"/>
              </a:rPr>
              <a:t>olduğu üçün boş (NULL) yazmağa icazə vermir.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Default</a:t>
            </a:r>
            <a:r>
              <a:rPr lang="en-US" sz="1200">
                <a:latin typeface="-apple-system"/>
              </a:rPr>
              <a:t> dəyər də olmadığı üçün deyir: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"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sahəsi boş ola bilməz, sən dəyər göndərmədin, mən də default tapa bilmirəm</a:t>
            </a:r>
            <a:r>
              <a:rPr lang="az-Latn-AZ" sz="1200">
                <a:latin typeface="-apple-system"/>
              </a:rPr>
              <a:t> deyir</a:t>
            </a:r>
            <a:r>
              <a:rPr lang="en-US" sz="1200">
                <a:latin typeface="-apple-system"/>
              </a:rPr>
              <a:t> → </a:t>
            </a:r>
            <a:r>
              <a:rPr lang="en-US" sz="1200" b="1">
                <a:latin typeface="-apple-system"/>
              </a:rPr>
              <a:t>error!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qaytarır.</a:t>
            </a:r>
            <a:r>
              <a:rPr lang="en-US" sz="1200">
                <a:latin typeface="-apple-system"/>
              </a:rPr>
              <a:t>”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xətanın baş verməməsi üçün </a:t>
            </a:r>
            <a:r>
              <a:rPr lang="az-Latn-AZ" sz="1200" b="1"/>
              <a:t>posts</a:t>
            </a:r>
            <a:r>
              <a:rPr lang="az-Latn-AZ" sz="1200"/>
              <a:t> cədvəlinin </a:t>
            </a:r>
            <a:r>
              <a:rPr lang="az-Latn-AZ" sz="1200" b="1"/>
              <a:t>created_at </a:t>
            </a:r>
            <a:r>
              <a:rPr lang="az-Latn-AZ" sz="1200"/>
              <a:t>sütunun dəyərini </a:t>
            </a:r>
            <a:r>
              <a:rPr lang="az-Latn-AZ" sz="1200" b="1"/>
              <a:t>CURRENT_TIMESTAMP </a:t>
            </a:r>
            <a:r>
              <a:rPr lang="az-Latn-AZ" sz="1200"/>
              <a:t>olaraq dəyişdiririk.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BB971-8870-F97E-D4D6-EB1EB2C8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967859"/>
            <a:ext cx="9365673" cy="38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8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F234-A6DA-EFF7-69AB-0CA254B2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62A360-98CE-667E-C919-8FE0A5E6927C}"/>
              </a:ext>
            </a:extLst>
          </p:cNvPr>
          <p:cNvSpPr txBox="1"/>
          <p:nvPr/>
        </p:nvSpPr>
        <p:spPr>
          <a:xfrm>
            <a:off x="203200" y="244826"/>
            <a:ext cx="11822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latin typeface="-apple-system"/>
              </a:rPr>
              <a:t>CURRENT_TIMESTAMP </a:t>
            </a:r>
            <a:r>
              <a:rPr lang="en-US" sz="1200">
                <a:latin typeface="-apple-system"/>
              </a:rPr>
              <a:t>qoyanda düzəldi?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Çünki sən dedin</a:t>
            </a:r>
            <a:r>
              <a:rPr lang="en-US" sz="1200">
                <a:latin typeface="-apple-system"/>
              </a:rPr>
              <a:t>: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“Əgər istifadəçi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göndərməsə, özüm avtomatik </a:t>
            </a:r>
            <a:r>
              <a:rPr lang="en-US" sz="1200" b="1">
                <a:latin typeface="-apple-system"/>
              </a:rPr>
              <a:t>CURRENT_TIMESTAMP </a:t>
            </a:r>
            <a:r>
              <a:rPr lang="en-US" sz="1200">
                <a:latin typeface="-apple-system"/>
              </a:rPr>
              <a:t>qoyum.”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Yəni hər dəfə yeni post yazanda, </a:t>
            </a:r>
            <a:r>
              <a:rPr lang="en-US" sz="1200" b="1">
                <a:latin typeface="-apple-system"/>
              </a:rPr>
              <a:t>MySQL</a:t>
            </a:r>
            <a:r>
              <a:rPr lang="en-US" sz="1200">
                <a:latin typeface="-apple-system"/>
              </a:rPr>
              <a:t> özü indiki vaxtı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NOW()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yazır və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boş qalmır.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F1C7D-713A-DFF3-7C5F-F4385C20EC8C}"/>
              </a:ext>
            </a:extLst>
          </p:cNvPr>
          <p:cNvGrpSpPr/>
          <p:nvPr/>
        </p:nvGrpSpPr>
        <p:grpSpPr>
          <a:xfrm>
            <a:off x="0" y="3556133"/>
            <a:ext cx="12192000" cy="3301867"/>
            <a:chOff x="0" y="3556133"/>
            <a:chExt cx="12192000" cy="3301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5950E0-9B8C-18D1-285B-5FFED9DB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6133"/>
              <a:ext cx="12192000" cy="330186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BCEA99-CFBF-150F-FD3C-95B7769CA0A1}"/>
                    </a:ext>
                  </a:extLst>
                </p14:cNvPr>
                <p14:cNvContentPartPr/>
                <p14:nvPr/>
              </p14:nvContentPartPr>
              <p14:xfrm>
                <a:off x="3609324" y="5558218"/>
                <a:ext cx="446040" cy="29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BCEA99-CFBF-150F-FD3C-95B7769CA0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03204" y="5552098"/>
                  <a:ext cx="458280" cy="30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009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9CB5-C842-D3F4-60AA-0747AE98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D58C8C-43D3-CDAD-9A9D-BE6F065050B7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</a:t>
            </a:r>
            <a:r>
              <a:rPr lang="az-Latn-AZ" b="1">
                <a:latin typeface="-apple-system"/>
              </a:rPr>
              <a:t>4</a:t>
            </a:r>
            <a:r>
              <a:rPr lang="az-Latn-AZ">
                <a:latin typeface="-apple-system"/>
              </a:rPr>
              <a:t> dənə data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6641D-10C4-F139-3EDC-8D44DACE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535"/>
            <a:ext cx="5607833" cy="430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9505E-339C-C069-CCA3-EC425CF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12" y="1412535"/>
            <a:ext cx="6150288" cy="4300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4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FD20-1BBC-03B9-FD30-FE0EF9F6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57C7D2-77D3-F79C-A52D-D1F7876A5D0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 əlavə edildi.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7800-BE80-AF48-02B4-E890749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00"/>
            <a:ext cx="12192000" cy="3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33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DB32-C714-2F5F-4AF9-9C4B7A87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F87FD6-9616-5F03-0B47-0B9FB75D389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Həmin data.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D22AB-0819-A96A-7C5A-59873FBF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781878"/>
            <a:ext cx="12192000" cy="60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8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50F1-19BA-EEA3-0476-58200511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DCC5-DC2F-332C-0A14-B529C1E2A9D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Həmin data DB -də.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201C5-6B19-FFC8-EF92-996DC2C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295585"/>
            <a:ext cx="12192000" cy="45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7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F0FE-8BF5-57D9-F775-CAE26F6A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4305FB-DBAA-FED9-CB5E-13403F9CE47A}"/>
              </a:ext>
            </a:extLst>
          </p:cNvPr>
          <p:cNvSpPr txBox="1"/>
          <p:nvPr/>
        </p:nvSpPr>
        <p:spPr>
          <a:xfrm>
            <a:off x="184727" y="152462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Nə hardan hara necə ötürülürü ifadə edən birinci şəkil.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FDA2E-108A-1DE6-8A25-8386925F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825"/>
            <a:ext cx="12192000" cy="63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5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E3CF-DBBC-17DB-2420-166C6454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94CB82-A9D8-B27D-E164-57FDB40E95AE}"/>
              </a:ext>
            </a:extLst>
          </p:cNvPr>
          <p:cNvSpPr txBox="1"/>
          <p:nvPr/>
        </p:nvSpPr>
        <p:spPr>
          <a:xfrm>
            <a:off x="184727" y="152463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Nə hardan hara necə ötürülürü ifadə edən ikinci şəkil.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2E675-9AC0-15AB-E036-37B66351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825"/>
            <a:ext cx="12192000" cy="63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740BB-A726-D912-A87F-58BBA769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7C2A21-DD43-AB17-04F4-4074E629E9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4373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4415D-D7E6-C181-CC1C-A30413BC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A08623-B897-1769-8CE3-FF620F38D5D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6395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AFF5-272D-5BD4-42C4-D0294A85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D106F1-BE92-72CB-14BF-F23EC69F889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Dataları yeniləmək üçün </a:t>
            </a:r>
            <a:r>
              <a:rPr lang="az-Latn-AZ" sz="1200" b="1">
                <a:latin typeface="-apple-system"/>
              </a:rPr>
              <a:t>UPDATE() </a:t>
            </a:r>
            <a:r>
              <a:rPr lang="az-Latn-AZ" sz="1200">
                <a:latin typeface="-apple-system"/>
              </a:rPr>
              <a:t>funksiyasını yaradırıq. Yeniləmə isə </a:t>
            </a:r>
            <a:r>
              <a:rPr lang="az-Latn-AZ" sz="1200" b="1">
                <a:latin typeface="-apple-system"/>
              </a:rPr>
              <a:t>PUT</a:t>
            </a:r>
            <a:r>
              <a:rPr lang="az-Latn-AZ" sz="1200">
                <a:latin typeface="-apple-system"/>
              </a:rPr>
              <a:t> meotdu ilə gərçəkləşir.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8B0DE-B19D-6F98-A92C-291F2AC5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11"/>
            <a:ext cx="12192000" cy="6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094F-4352-4ED3-2E54-B349CEBB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A5DA16-B275-1C8F-BE24-AFC63A511A47}"/>
              </a:ext>
            </a:extLst>
          </p:cNvPr>
          <p:cNvSpPr txBox="1"/>
          <p:nvPr/>
        </p:nvSpPr>
        <p:spPr>
          <a:xfrm>
            <a:off x="184727" y="2794062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Dataları UPDATE edirik.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1AEC-A81C-6F33-F1C4-257B2C8B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" y="3276999"/>
            <a:ext cx="12192000" cy="3581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A61B2-88DB-0676-92B3-BB591D3E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787"/>
          <a:stretch>
            <a:fillRect/>
          </a:stretch>
        </p:blipFill>
        <p:spPr>
          <a:xfrm>
            <a:off x="18472" y="0"/>
            <a:ext cx="12192000" cy="26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1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E8817-CD22-5FA0-2F6A-53B00D5E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91EB9-38E3-124E-BF90-9FFEECAB6C1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Nəticə.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7D7C0-2921-948F-D8E4-D58E9678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341"/>
            <a:ext cx="12192000" cy="5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0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7A54-20CE-7717-F110-A5491FB2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95C322-122D-6DEB-423D-3697ED131D9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3B8A4-BD15-90B0-FD5F-71FCDAAA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4" y="1046721"/>
            <a:ext cx="8167812" cy="47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66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9B23-2F96-B16B-2F32-289BBF09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405712-6A36-5ABC-187B-D20A930A8C0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8927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A68D-FFC6-0D95-0ECB-E5D3D8EC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B3D367-240B-CB69-0393-100F8DEC9253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2117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F6276-16A8-1C09-B256-441D8317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6511F-CED5-78BA-46B6-8F683708672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Datan</a:t>
            </a:r>
            <a:r>
              <a:rPr lang="az-Latn-AZ" sz="1200">
                <a:latin typeface="-apple-system"/>
              </a:rPr>
              <a:t>ı verilənlər bazasından silmək üçün istifadə edəcəyimiz </a:t>
            </a:r>
            <a:r>
              <a:rPr lang="az-Latn-AZ" sz="1200" b="1">
                <a:latin typeface="-apple-system"/>
              </a:rPr>
              <a:t>DELETE() </a:t>
            </a:r>
            <a:r>
              <a:rPr lang="az-Latn-AZ" sz="1200">
                <a:latin typeface="-apple-system"/>
              </a:rPr>
              <a:t>funksiyasını yaradırıq.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672A1-A54D-5B82-2047-3444CC4A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7233"/>
            <a:ext cx="12192000" cy="34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42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E3EA-9681-724C-6E76-07B174FB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43F11-9D2C-2882-ACCF-BBCF001F689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Data silindi.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2935B-4240-FF95-8B54-0FA47A6E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567"/>
            <a:ext cx="12192000" cy="38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15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C36B-4224-0E66-C0EB-193E4999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89E74-2EC9-A2DC-888B-EF7872F6ACA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Data yoxdur.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C1EE1-0FF0-FA59-6BE3-5DB13F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024246"/>
            <a:ext cx="10889673" cy="5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314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DB40-0551-0E17-3BFD-48188520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99C539-6AEC-709D-88B7-FD5BD9BECD26}"/>
              </a:ext>
            </a:extLst>
          </p:cNvPr>
          <p:cNvSpPr txBox="1"/>
          <p:nvPr/>
        </p:nvSpPr>
        <p:spPr>
          <a:xfrm>
            <a:off x="203200" y="170938"/>
            <a:ext cx="11822545" cy="667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DATA</a:t>
            </a:r>
            <a:r>
              <a:rPr lang="az-Latn-AZ" sz="1600">
                <a:latin typeface="-apple-system"/>
              </a:rPr>
              <a:t> -nı silmək üçün </a:t>
            </a:r>
            <a:r>
              <a:rPr lang="az-Latn-AZ" sz="1600" b="1">
                <a:latin typeface="-apple-system"/>
              </a:rPr>
              <a:t>86</a:t>
            </a:r>
            <a:r>
              <a:rPr lang="az-Latn-AZ" sz="1600">
                <a:latin typeface="-apple-system"/>
              </a:rPr>
              <a:t> nömrəli slaydda olduğu kimi yazmalıyıq. Ancaq aşağıdakı kimi yazaraq datanı silməyə cəhd etdiyimizdə xəta alırıq.</a:t>
            </a: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r>
              <a:rPr lang="az-Latn-AZ" sz="1600">
                <a:latin typeface="-apple-system"/>
              </a:rPr>
              <a:t>Buradakı əsas məqam </a:t>
            </a:r>
            <a:r>
              <a:rPr lang="az-Latn-AZ" sz="1600" b="1">
                <a:latin typeface="-apple-system"/>
              </a:rPr>
              <a:t>delete.php </a:t>
            </a:r>
            <a:r>
              <a:rPr lang="az-Latn-AZ" sz="1600">
                <a:latin typeface="-apple-system"/>
              </a:rPr>
              <a:t>kodunda olan bu koddur:</a:t>
            </a: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/>
              <a:t>Burada </a:t>
            </a:r>
            <a:r>
              <a:rPr lang="en-US" sz="1600" b="1">
                <a:solidFill>
                  <a:srgbClr val="FF0000"/>
                </a:solidFill>
              </a:rPr>
              <a:t>$id </a:t>
            </a:r>
            <a:r>
              <a:rPr lang="en-US" sz="1600" b="1"/>
              <a:t>JSON body</a:t>
            </a:r>
            <a:r>
              <a:rPr lang="en-US" sz="1600"/>
              <a:t>-dən götürülür (</a:t>
            </a:r>
            <a:r>
              <a:rPr lang="en-US" sz="1600" b="1"/>
              <a:t>php://input</a:t>
            </a:r>
            <a:r>
              <a:rPr lang="en-US" sz="1600"/>
              <a:t>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/>
              <a:t>Amma </a:t>
            </a:r>
            <a:r>
              <a:rPr lang="az-Latn-AZ" sz="1600"/>
              <a:t>biz</a:t>
            </a:r>
            <a:r>
              <a:rPr lang="en-US" sz="1600"/>
              <a:t> </a:t>
            </a:r>
            <a:r>
              <a:rPr lang="en-US" sz="1600" b="1" u="sng"/>
              <a:t>http://localhost/REST-API/api/delete.php?id=5</a:t>
            </a:r>
            <a:r>
              <a:rPr lang="en-US" sz="1600" b="1"/>
              <a:t> </a:t>
            </a:r>
            <a:r>
              <a:rPr lang="en-US" sz="1600"/>
              <a:t>yazanda </a:t>
            </a:r>
            <a:r>
              <a:rPr lang="en-US" sz="1600" b="1">
                <a:solidFill>
                  <a:srgbClr val="FF0000"/>
                </a:solidFill>
              </a:rPr>
              <a:t>id </a:t>
            </a:r>
            <a:r>
              <a:rPr lang="en-US" sz="1600" b="1"/>
              <a:t>GET query string</a:t>
            </a:r>
            <a:r>
              <a:rPr lang="az-Latn-AZ" sz="1600" b="1"/>
              <a:t> </a:t>
            </a:r>
            <a:r>
              <a:rPr lang="en-US" sz="1600"/>
              <a:t>-dədir, </a:t>
            </a:r>
            <a:r>
              <a:rPr lang="en-US" sz="1600" b="1"/>
              <a:t>body</a:t>
            </a:r>
            <a:r>
              <a:rPr lang="en-US" sz="1600"/>
              <a:t>-də isə </a:t>
            </a:r>
            <a:r>
              <a:rPr lang="en-US" sz="1600" b="1"/>
              <a:t>heç nə yoxdur </a:t>
            </a:r>
            <a:r>
              <a:rPr lang="en-US" sz="1600"/>
              <a:t>→ </a:t>
            </a:r>
            <a:r>
              <a:rPr lang="en-US" sz="1600" b="1">
                <a:solidFill>
                  <a:srgbClr val="0070C0"/>
                </a:solidFill>
              </a:rPr>
              <a:t>$data = null</a:t>
            </a:r>
            <a:r>
              <a:rPr lang="en-US" sz="160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/>
              <a:t>Ona görə də </a:t>
            </a:r>
            <a:r>
              <a:rPr lang="en-US" sz="1600" b="1"/>
              <a:t>$data-&gt;id </a:t>
            </a:r>
            <a:r>
              <a:rPr lang="en-US" sz="1600"/>
              <a:t>deyəndə xəta alır</a:t>
            </a:r>
            <a:r>
              <a:rPr lang="az-Latn-AZ" sz="1600"/>
              <a:t>ıq</a:t>
            </a:r>
            <a:r>
              <a:rPr lang="en-US" sz="1600"/>
              <a:t>: “</a:t>
            </a:r>
            <a:r>
              <a:rPr lang="en-US" sz="1600" b="1"/>
              <a:t>Attempt to read property id on null</a:t>
            </a:r>
            <a:r>
              <a:rPr lang="en-US" sz="1600"/>
              <a:t>”.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99C4E-95AD-69BA-8F83-37CCF99D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91"/>
            <a:ext cx="12192000" cy="3301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3E26F-00EB-A1CA-A532-942A65E9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4450"/>
            <a:ext cx="4239217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6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6E65-C6AF-DE8A-8B5D-C3AD98BA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1F833-527E-1994-9F99-3E5EF9F27231}"/>
              </a:ext>
            </a:extLst>
          </p:cNvPr>
          <p:cNvSpPr txBox="1"/>
          <p:nvPr/>
        </p:nvSpPr>
        <p:spPr>
          <a:xfrm>
            <a:off x="203200" y="244826"/>
            <a:ext cx="1182254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Niyə </a:t>
            </a:r>
            <a:r>
              <a:rPr lang="en-US" sz="1600" b="1">
                <a:solidFill>
                  <a:srgbClr val="00B050"/>
                </a:solidFill>
                <a:latin typeface="-apple-system"/>
              </a:rPr>
              <a:t>{"id":5} </a:t>
            </a:r>
            <a:r>
              <a:rPr lang="en-US" sz="1600" b="1">
                <a:latin typeface="-apple-system"/>
              </a:rPr>
              <a:t>ilə işləyir</a:t>
            </a:r>
            <a:r>
              <a:rPr lang="en-US" sz="1600">
                <a:latin typeface="-apple-system"/>
              </a:rPr>
              <a:t>? </a:t>
            </a:r>
            <a:br>
              <a:rPr lang="az-Latn-AZ" sz="1600">
                <a:latin typeface="-apple-system"/>
              </a:rPr>
            </a:br>
            <a:br>
              <a:rPr lang="az-Latn-AZ" sz="1600">
                <a:latin typeface="-apple-system"/>
              </a:rPr>
            </a:br>
            <a:r>
              <a:rPr lang="en-US" sz="1600">
                <a:latin typeface="-apple-system"/>
              </a:rPr>
              <a:t>Çünki Postman-da </a:t>
            </a:r>
            <a:r>
              <a:rPr lang="en-US" sz="1600" b="1">
                <a:latin typeface="-apple-system"/>
              </a:rPr>
              <a:t>BODY → raw → JSON </a:t>
            </a:r>
            <a:r>
              <a:rPr lang="en-US" sz="1600">
                <a:latin typeface="-apple-system"/>
              </a:rPr>
              <a:t>olaraq göndəri</a:t>
            </a:r>
            <a:r>
              <a:rPr lang="az-Latn-AZ" sz="1600">
                <a:latin typeface="-apple-system"/>
              </a:rPr>
              <a:t>lir</a:t>
            </a:r>
            <a:r>
              <a:rPr lang="en-US" sz="1600">
                <a:latin typeface="-apple-system"/>
              </a:rPr>
              <a:t>. </a:t>
            </a:r>
            <a:r>
              <a:rPr lang="en-US" sz="1600" b="1">
                <a:latin typeface="-apple-system"/>
              </a:rPr>
              <a:t>php://input </a:t>
            </a:r>
            <a:r>
              <a:rPr lang="en-US" sz="1600">
                <a:latin typeface="-apple-system"/>
              </a:rPr>
              <a:t>həmin </a:t>
            </a:r>
            <a:r>
              <a:rPr lang="en-US" sz="1600" b="1">
                <a:latin typeface="-apple-system"/>
              </a:rPr>
              <a:t>JSON</a:t>
            </a:r>
            <a:r>
              <a:rPr lang="en-US" sz="1600">
                <a:latin typeface="-apple-system"/>
              </a:rPr>
              <a:t>-u götürür, </a:t>
            </a:r>
            <a:r>
              <a:rPr lang="en-US" sz="1600" b="1">
                <a:latin typeface="-apple-system"/>
              </a:rPr>
              <a:t>json_decode() </a:t>
            </a:r>
            <a:r>
              <a:rPr lang="en-US" sz="1600">
                <a:latin typeface="-apple-system"/>
              </a:rPr>
              <a:t>obyektə çevirir və </a:t>
            </a:r>
            <a:r>
              <a:rPr lang="en-US" sz="1600" b="1">
                <a:latin typeface="-apple-system"/>
              </a:rPr>
              <a:t>$data-&gt;id </a:t>
            </a:r>
            <a:r>
              <a:rPr lang="en-US" sz="1600">
                <a:latin typeface="-apple-system"/>
              </a:rPr>
              <a:t>mövcud olur. Ona görə işləyir.</a:t>
            </a:r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r>
              <a:rPr lang="en-US" sz="1600" b="1"/>
              <a:t>Niyə </a:t>
            </a:r>
            <a:r>
              <a:rPr lang="en-US" sz="1600" b="1">
                <a:solidFill>
                  <a:srgbClr val="00B050"/>
                </a:solidFill>
              </a:rPr>
              <a:t>?id=5 </a:t>
            </a:r>
            <a:r>
              <a:rPr lang="en-US" sz="1600" b="1"/>
              <a:t>işləmədi</a:t>
            </a:r>
            <a:r>
              <a:rPr lang="en-US" sz="1600"/>
              <a:t>?</a:t>
            </a:r>
          </a:p>
          <a:p>
            <a:endParaRPr lang="en-US" sz="1600"/>
          </a:p>
          <a:p>
            <a:r>
              <a:rPr lang="en-US" sz="1600"/>
              <a:t>Çünki </a:t>
            </a:r>
            <a:r>
              <a:rPr lang="en-US" sz="1600" b="1"/>
              <a:t>php://input </a:t>
            </a:r>
            <a:r>
              <a:rPr lang="en-US" sz="1600"/>
              <a:t>yalnız </a:t>
            </a:r>
            <a:r>
              <a:rPr lang="en-US" sz="1600" b="1">
                <a:solidFill>
                  <a:srgbClr val="FF0000"/>
                </a:solidFill>
              </a:rPr>
              <a:t>body</a:t>
            </a:r>
            <a:r>
              <a:rPr lang="en-US" sz="1600"/>
              <a:t> oxuyur.</a:t>
            </a:r>
            <a:r>
              <a:rPr lang="az-Latn-AZ" sz="1600"/>
              <a:t> </a:t>
            </a:r>
            <a:r>
              <a:rPr lang="en-US" sz="1600"/>
              <a:t>Query string (</a:t>
            </a:r>
            <a:r>
              <a:rPr lang="az-Latn-AZ" sz="1600"/>
              <a:t> </a:t>
            </a:r>
            <a:r>
              <a:rPr lang="en-US" sz="1600" b="1"/>
              <a:t>?id=5</a:t>
            </a:r>
            <a:r>
              <a:rPr lang="az-Latn-AZ" sz="1600" b="1"/>
              <a:t> </a:t>
            </a:r>
            <a:r>
              <a:rPr lang="en-US" sz="1600"/>
              <a:t>) isə </a:t>
            </a:r>
            <a:r>
              <a:rPr lang="en-US" sz="1600" b="1"/>
              <a:t>$_GET </a:t>
            </a:r>
            <a:r>
              <a:rPr lang="en-US" sz="1600"/>
              <a:t>massivində olur, </a:t>
            </a:r>
            <a:r>
              <a:rPr lang="en-US" sz="1600" b="1"/>
              <a:t>php://input </a:t>
            </a:r>
            <a:r>
              <a:rPr lang="en-US" sz="1600"/>
              <a:t>onu görmür.</a:t>
            </a:r>
          </a:p>
        </p:txBody>
      </p:sp>
    </p:spTree>
    <p:extLst>
      <p:ext uri="{BB962C8B-B14F-4D97-AF65-F5344CB8AC3E}">
        <p14:creationId xmlns:p14="http://schemas.microsoft.com/office/powerpoint/2010/main" val="4229912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EBB9-CD2E-F15A-B216-EA4D60427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88066F-3D63-E6FA-3EF1-09004915527B}"/>
              </a:ext>
            </a:extLst>
          </p:cNvPr>
          <p:cNvSpPr txBox="1"/>
          <p:nvPr/>
        </p:nvSpPr>
        <p:spPr>
          <a:xfrm>
            <a:off x="203200" y="244826"/>
            <a:ext cx="1182254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Necə düzəltmək olar ki, həm </a:t>
            </a:r>
            <a:r>
              <a:rPr lang="en-US" sz="1600" b="1">
                <a:solidFill>
                  <a:srgbClr val="00B050"/>
                </a:solidFill>
                <a:latin typeface="-apple-system"/>
              </a:rPr>
              <a:t>GET</a:t>
            </a:r>
            <a:r>
              <a:rPr lang="en-US" sz="1600" b="1">
                <a:latin typeface="-apple-system"/>
              </a:rPr>
              <a:t>, həm də </a:t>
            </a:r>
            <a:r>
              <a:rPr lang="en-US" sz="1600" b="1">
                <a:solidFill>
                  <a:srgbClr val="00B050"/>
                </a:solidFill>
                <a:latin typeface="-apple-system"/>
              </a:rPr>
              <a:t>JSON</a:t>
            </a:r>
            <a:r>
              <a:rPr lang="en-US" sz="1600" b="1">
                <a:latin typeface="-apple-system"/>
              </a:rPr>
              <a:t> ilə işləsin</a:t>
            </a:r>
            <a:r>
              <a:rPr lang="en-US" sz="1600">
                <a:latin typeface="-apple-system"/>
              </a:rPr>
              <a:t>?</a:t>
            </a:r>
          </a:p>
          <a:p>
            <a:endParaRPr lang="en-US" sz="1600">
              <a:latin typeface="-apple-system"/>
            </a:endParaRPr>
          </a:p>
          <a:p>
            <a:r>
              <a:rPr lang="en-US" sz="1600" b="1">
                <a:latin typeface="-apple-system"/>
              </a:rPr>
              <a:t>Delete API</a:t>
            </a:r>
            <a:r>
              <a:rPr lang="en-US" sz="1600">
                <a:latin typeface="-apple-system"/>
              </a:rPr>
              <a:t>-lər üçün ən </a:t>
            </a:r>
            <a:r>
              <a:rPr lang="en-US" sz="1600" b="1">
                <a:latin typeface="-apple-system"/>
              </a:rPr>
              <a:t>düzgün üsul body</a:t>
            </a:r>
            <a:r>
              <a:rPr lang="en-US" sz="1600">
                <a:latin typeface="-apple-system"/>
              </a:rPr>
              <a:t>-də göndərməkdir (</a:t>
            </a:r>
            <a:r>
              <a:rPr lang="az-Latn-AZ" sz="1600">
                <a:latin typeface="-apple-system"/>
              </a:rPr>
              <a:t> </a:t>
            </a:r>
            <a:r>
              <a:rPr lang="en-US" sz="1600" b="1">
                <a:latin typeface="-apple-system"/>
              </a:rPr>
              <a:t>{"id":5}</a:t>
            </a:r>
            <a:r>
              <a:rPr lang="az-Latn-AZ" sz="1600" b="1">
                <a:latin typeface="-apple-system"/>
              </a:rPr>
              <a:t> </a:t>
            </a:r>
            <a:r>
              <a:rPr lang="en-US" sz="1600">
                <a:latin typeface="-apple-system"/>
              </a:rPr>
              <a:t>), amma əgər </a:t>
            </a:r>
            <a:r>
              <a:rPr lang="az-Latn-AZ" sz="1600">
                <a:latin typeface="-apple-system"/>
              </a:rPr>
              <a:t>biz</a:t>
            </a:r>
            <a:r>
              <a:rPr lang="en-US" sz="1600">
                <a:latin typeface="-apple-system"/>
              </a:rPr>
              <a:t> </a:t>
            </a:r>
            <a:r>
              <a:rPr lang="en-US" sz="1600" b="1">
                <a:latin typeface="-apple-system"/>
              </a:rPr>
              <a:t>?id=5 </a:t>
            </a:r>
            <a:r>
              <a:rPr lang="en-US" sz="1600">
                <a:latin typeface="-apple-system"/>
              </a:rPr>
              <a:t>ilə işlətmək istəyir</a:t>
            </a:r>
            <a:r>
              <a:rPr lang="az-Latn-AZ" sz="1600">
                <a:latin typeface="-apple-system"/>
              </a:rPr>
              <a:t>iksə</a:t>
            </a:r>
            <a:r>
              <a:rPr lang="en-US" sz="1600">
                <a:latin typeface="-apple-system"/>
              </a:rPr>
              <a:t>, onda </a:t>
            </a:r>
            <a:r>
              <a:rPr lang="en-US" sz="1600" b="1">
                <a:latin typeface="-apple-system"/>
              </a:rPr>
              <a:t>delete.php</a:t>
            </a:r>
            <a:r>
              <a:rPr lang="en-US" sz="1600">
                <a:latin typeface="-apple-system"/>
              </a:rPr>
              <a:t>-də kodu belə dəyiş</a:t>
            </a:r>
            <a:r>
              <a:rPr lang="az-Latn-AZ" sz="1600">
                <a:latin typeface="-apple-system"/>
              </a:rPr>
              <a:t>məliyik</a:t>
            </a:r>
            <a:r>
              <a:rPr lang="en-US" sz="1600">
                <a:latin typeface="-apple-system"/>
              </a:rPr>
              <a:t>:</a:t>
            </a:r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İndi API həm bu cür işləyəcək: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Həm də bu cür: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834DF-8FED-B709-992F-12092DB4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18615"/>
            <a:ext cx="4553585" cy="2524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921DE-ECD9-3D49-9EEE-9410B408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4769141"/>
            <a:ext cx="3734321" cy="53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8E2F3B-A71A-1137-730F-6BCEC10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6215391"/>
            <a:ext cx="3962953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0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39544-2E3B-19C4-70E3-01F2A879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0E1768-95C4-26DB-B6F9-E8D5F783CC7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671059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2BF7-A7BC-A4B8-FA90-FCA65085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EB05E0-73F3-160E-46B9-E6E871AB630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179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8B2F8-662D-970C-733F-7EA5F709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8203B-06FE-DABE-6E2B-49B0EECE1D01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9ABC3-CB27-90F2-78A8-D93855B1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259"/>
            <a:ext cx="5753100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60F6-D07D-7CAF-5D45-C6BCCEC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46" y="1531259"/>
            <a:ext cx="6166954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75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D0A9-DC48-D6EE-AC02-05E03AD0F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585C33-0C07-9B0D-967A-0A553069033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73883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3996</Words>
  <Application>Microsoft Office PowerPoint</Application>
  <PresentationFormat>Widescreen</PresentationFormat>
  <Paragraphs>767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95</cp:revision>
  <dcterms:created xsi:type="dcterms:W3CDTF">2025-09-15T05:34:52Z</dcterms:created>
  <dcterms:modified xsi:type="dcterms:W3CDTF">2025-09-16T17:28:22Z</dcterms:modified>
</cp:coreProperties>
</file>